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9" r:id="rId3"/>
    <p:sldId id="545" r:id="rId5"/>
    <p:sldId id="546" r:id="rId6"/>
    <p:sldId id="547" r:id="rId7"/>
    <p:sldId id="548" r:id="rId8"/>
    <p:sldId id="549" r:id="rId9"/>
    <p:sldId id="550" r:id="rId10"/>
    <p:sldId id="551" r:id="rId11"/>
    <p:sldId id="552" r:id="rId12"/>
    <p:sldId id="553" r:id="rId13"/>
    <p:sldId id="554" r:id="rId14"/>
    <p:sldId id="555" r:id="rId15"/>
    <p:sldId id="556" r:id="rId16"/>
    <p:sldId id="557" r:id="rId17"/>
    <p:sldId id="558" r:id="rId18"/>
    <p:sldId id="559" r:id="rId19"/>
    <p:sldId id="560" r:id="rId20"/>
    <p:sldId id="561" r:id="rId21"/>
    <p:sldId id="562" r:id="rId22"/>
    <p:sldId id="563" r:id="rId23"/>
    <p:sldId id="564" r:id="rId24"/>
    <p:sldId id="565" r:id="rId25"/>
    <p:sldId id="566" r:id="rId26"/>
    <p:sldId id="567" r:id="rId27"/>
    <p:sldId id="568" r:id="rId28"/>
    <p:sldId id="514" r:id="rId29"/>
    <p:sldId id="518" r:id="rId30"/>
    <p:sldId id="519" r:id="rId31"/>
    <p:sldId id="520" r:id="rId32"/>
    <p:sldId id="521" r:id="rId33"/>
    <p:sldId id="522" r:id="rId34"/>
    <p:sldId id="523" r:id="rId35"/>
    <p:sldId id="524" r:id="rId36"/>
    <p:sldId id="483" r:id="rId37"/>
    <p:sldId id="525" r:id="rId38"/>
    <p:sldId id="528" r:id="rId39"/>
    <p:sldId id="529" r:id="rId40"/>
    <p:sldId id="530" r:id="rId41"/>
    <p:sldId id="515" r:id="rId42"/>
    <p:sldId id="526" r:id="rId43"/>
    <p:sldId id="531" r:id="rId44"/>
    <p:sldId id="532" r:id="rId45"/>
    <p:sldId id="533" r:id="rId46"/>
    <p:sldId id="534" r:id="rId47"/>
    <p:sldId id="535" r:id="rId48"/>
    <p:sldId id="527" r:id="rId49"/>
    <p:sldId id="537" r:id="rId50"/>
    <p:sldId id="538" r:id="rId51"/>
    <p:sldId id="539" r:id="rId52"/>
    <p:sldId id="540" r:id="rId53"/>
    <p:sldId id="541" r:id="rId54"/>
    <p:sldId id="434" r:id="rId55"/>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14"/>
            <p14:sldId id="518"/>
            <p14:sldId id="519"/>
            <p14:sldId id="520"/>
            <p14:sldId id="521"/>
            <p14:sldId id="522"/>
            <p14:sldId id="523"/>
            <p14:sldId id="524"/>
            <p14:sldId id="483"/>
            <p14:sldId id="525"/>
            <p14:sldId id="528"/>
            <p14:sldId id="529"/>
            <p14:sldId id="530"/>
            <p14:sldId id="515"/>
            <p14:sldId id="526"/>
            <p14:sldId id="531"/>
            <p14:sldId id="532"/>
            <p14:sldId id="533"/>
            <p14:sldId id="534"/>
            <p14:sldId id="535"/>
            <p14:sldId id="527"/>
            <p14:sldId id="537"/>
            <p14:sldId id="538"/>
            <p14:sldId id="539"/>
            <p14:sldId id="540"/>
            <p14:sldId id="541"/>
            <p14:sldId id="434"/>
          </p14:sldIdLst>
        </p14:section>
      </p14:sectionLst>
    </p:ext>
    <p:ext uri="{EFAFB233-063F-42B5-8137-9DF3F51BA10A}">
      <p15:sldGuideLst xmlns:p15="http://schemas.microsoft.com/office/powerpoint/2012/main">
        <p15:guide id="1" orient="horz" pos="2190" userDrawn="1">
          <p15:clr>
            <a:srgbClr val="A4A3A4"/>
          </p15:clr>
        </p15:guide>
        <p15:guide id="2" pos="38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4144" autoAdjust="0"/>
  </p:normalViewPr>
  <p:slideViewPr>
    <p:cSldViewPr snapToGrid="0" showGuides="1">
      <p:cViewPr varScale="1">
        <p:scale>
          <a:sx n="112" d="100"/>
          <a:sy n="112" d="100"/>
        </p:scale>
        <p:origin x="564" y="90"/>
      </p:cViewPr>
      <p:guideLst>
        <p:guide orient="horz" pos="219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sz="1200" kern="1200" dirty="0">
                <a:solidFill>
                  <a:schemeClr val="tx1"/>
                </a:solidFill>
                <a:effectLst/>
                <a:latin typeface="+mn-lt"/>
                <a:ea typeface="+mn-ea"/>
                <a:cs typeface="+mn-cs"/>
              </a:rPr>
              <a:t>时代背景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国家战略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学科发展</a:t>
            </a:r>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5.sv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672610"/>
            <a:ext cx="12191999" cy="755650"/>
          </a:xfrm>
          <a:effectLst/>
        </p:spPr>
        <p:txBody>
          <a:bodyPr/>
          <a:lstStyle/>
          <a:p>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垂直领域智能体开发</a:t>
            </a:r>
            <a:endParaRPr lang="zh-CN" altLang="en-US" sz="48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995680" cy="534035"/>
          </a:xfrm>
        </p:spPr>
        <p:txBody>
          <a:bodyPr/>
          <a:lstStyle/>
          <a:p>
            <a:r>
              <a:rPr dirty="0"/>
              <a:t>插件</a:t>
            </a:r>
            <a:endParaRPr dirty="0"/>
          </a:p>
        </p:txBody>
      </p:sp>
      <p:sp>
        <p:nvSpPr>
          <p:cNvPr id="4" name="文本框 3"/>
          <p:cNvSpPr txBox="1"/>
          <p:nvPr/>
        </p:nvSpPr>
        <p:spPr>
          <a:xfrm>
            <a:off x="232013" y="1256789"/>
            <a:ext cx="11064240" cy="2861310"/>
          </a:xfrm>
          <a:prstGeom prst="rect">
            <a:avLst/>
          </a:prstGeom>
          <a:noFill/>
        </p:spPr>
        <p:txBody>
          <a:bodyPr wrap="square">
            <a:spAutoFit/>
          </a:bodyPr>
          <a:lstStyle/>
          <a:p>
            <a:pPr indent="0" fontAlgn="auto"/>
            <a:r>
              <a:rPr lang="zh-CN" sz="2000" dirty="0">
                <a:latin typeface="Times New Roman" panose="02020603050405020304" pitchFamily="18" charset="0"/>
                <a:ea typeface="宋体" panose="02010600030101010101" pitchFamily="2" charset="-122"/>
              </a:rPr>
              <a:t>4.do anything machine.com</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通过插件连接你的常用工具（例如：Gmail、notion、slack、python等），自动帮你完成列表中的待办事项。</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链接：https://www.doanythingmachine.com/</a:t>
            </a:r>
            <a:endParaRPr lang="zh-CN" sz="2000" dirty="0">
              <a:latin typeface="Times New Roman" panose="02020603050405020304" pitchFamily="18" charset="0"/>
              <a:ea typeface="宋体" panose="02010600030101010101" pitchFamily="2" charset="-122"/>
            </a:endParaRPr>
          </a:p>
          <a:p>
            <a:pPr indent="0" fontAlgn="auto"/>
            <a:r>
              <a:rPr lang="zh-CN" sz="2000" dirty="0">
                <a:latin typeface="Times New Roman" panose="02020603050405020304" pitchFamily="18" charset="0"/>
                <a:ea typeface="宋体" panose="02010600030101010101" pitchFamily="2" charset="-122"/>
              </a:rPr>
              <a:t>5.alphakit.ai</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通过手机APP创建和管理AI Agent,定义目标后，Alphakit负责执行。</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链接：https://alphakit.ai/</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更多Agent模型参考：https://mp.weixin.qq.com/s/FUGk-eancbCRm8PRB7AUhA</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892175" cy="534035"/>
          </a:xfrm>
        </p:spPr>
        <p:txBody>
          <a:bodyPr/>
          <a:lstStyle/>
          <a:p>
            <a:r>
              <a:rPr lang="en-US" altLang="zh-CN" dirty="0"/>
              <a:t>API</a:t>
            </a:r>
            <a:endParaRPr lang="en-US" altLang="zh-CN" dirty="0"/>
          </a:p>
        </p:txBody>
      </p:sp>
      <p:sp>
        <p:nvSpPr>
          <p:cNvPr id="4" name="文本框 3"/>
          <p:cNvSpPr txBox="1"/>
          <p:nvPr/>
        </p:nvSpPr>
        <p:spPr>
          <a:xfrm>
            <a:off x="232013" y="1256789"/>
            <a:ext cx="11064240" cy="439991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Agent智能体可以通过API进行多种功能扩展和集成，以实现更丰富的应用场景和提升效率。API可以概括为以下几个类型，分别为信息检索型API（如用于搜索和获取数据等）、数据处理型API（如文本、文件和多媒体内容的分析与处理等）、用户交互型API（如用户认证和界面操作等）、业务逻辑型API（如处理支付、交易等业务流程等）、智能处理型API（如集成机器学习和数据分析功能等）、功能扩展型API（如允许通过插件或第三方服务扩展等功能）、系统操作型API（如执行硬件控制和系统级操作等）。</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此外，有研究为了更好地评估工具增强型LLMs的性能，提出了API-Bank基准，其中包含了53种常用的API工具和264个带有568个API调用的对话注释。ToolLLM收集了16000+真实世界API，并生成了相关工具使用评测基准，开源了基于该数据集训练的LLaMA模型。</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论文：https://arxiv.org/pdf/2304.08244</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模型：https://github.com/AlibabaResearch/DAMO-ConvAI/tree/main/api-bank</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en-US" altLang="zh-CN" sz="2000" dirty="0">
                <a:latin typeface="Times New Roman" panose="02020603050405020304" pitchFamily="18" charset="0"/>
                <a:ea typeface="宋体" panose="02010600030101010101" pitchFamily="2" charset="-122"/>
              </a:rPr>
              <a:t>APIs</a:t>
            </a:r>
            <a:r>
              <a:rPr lang="zh-CN" altLang="en-US" sz="2000" dirty="0">
                <a:latin typeface="Times New Roman" panose="02020603050405020304" pitchFamily="18" charset="0"/>
                <a:ea typeface="宋体" panose="02010600030101010101" pitchFamily="2" charset="-122"/>
              </a:rPr>
              <a:t>：</a:t>
            </a:r>
            <a:r>
              <a:rPr lang="zh-CN" sz="2000" dirty="0">
                <a:latin typeface="Times New Roman" panose="02020603050405020304" pitchFamily="18" charset="0"/>
                <a:ea typeface="宋体" panose="02010600030101010101" pitchFamily="2" charset="-122"/>
              </a:rPr>
              <a:t>https://github.com/public-apis/public-apis</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27680" cy="534035"/>
          </a:xfrm>
        </p:spPr>
        <p:txBody>
          <a:bodyPr/>
          <a:lstStyle/>
          <a:p>
            <a:pPr algn="l"/>
            <a:r>
              <a:rPr lang="zh-CN" altLang="en-US" dirty="0"/>
              <a:t>工具学习数据集</a:t>
            </a:r>
            <a:endParaRPr lang="zh-CN" altLang="en-US" dirty="0"/>
          </a:p>
        </p:txBody>
      </p:sp>
      <p:sp>
        <p:nvSpPr>
          <p:cNvPr id="4" name="文本框 3"/>
          <p:cNvSpPr txBox="1"/>
          <p:nvPr/>
        </p:nvSpPr>
        <p:spPr>
          <a:xfrm>
            <a:off x="232013" y="1256789"/>
            <a:ext cx="11064240" cy="470789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Agent智能体使用工具的能力确实有单独的训练数据集，这些数据集专门用于训练和评估智能体在特定场景下调用API的能力。目前，有几个专门用于训练和评估智能体使用工具能力的数据集，这些数据集可以帮助模型学习如何有效地调用API和工具来解决特定任务。以下是一些可用的数据集：</a:t>
            </a:r>
            <a:endParaRPr lang="zh-CN" sz="2000" dirty="0">
              <a:latin typeface="Times New Roman" panose="02020603050405020304" pitchFamily="18" charset="0"/>
              <a:ea typeface="宋体" panose="02010600030101010101" pitchFamily="2" charset="-122"/>
            </a:endParaRPr>
          </a:p>
          <a:p>
            <a:pPr marL="457200" indent="-457200" fontAlgn="auto">
              <a:buAutoNum type="arabicPeriod"/>
            </a:pPr>
            <a:r>
              <a:rPr lang="zh-CN" sz="2000" dirty="0">
                <a:latin typeface="Times New Roman" panose="02020603050405020304" pitchFamily="18" charset="0"/>
                <a:ea typeface="宋体" panose="02010600030101010101" pitchFamily="2" charset="-122"/>
              </a:rPr>
              <a:t>MSAgent-Bench：这是一个由ModelScope-Agent提供的通用、可定制的Agent框架的训练数据集，包含约598k的训练样本以及相应的验证集和测试集。数据集覆盖了AI模型API、通用API、API无关的通用sft数据和API检索增强数据。这个数据集旨在通过监督微调（Supervised Fine-Tuning, SFT）来增强代理能力，并且包含了Chain of Thought (CoT) 过程，以提高多轮代理调用的有效性。数据样例可以在ModelScope上找到。地址：https://modelscope.cn/datasets/damo/MSAgent-Bench/summary</a:t>
            </a:r>
            <a:endParaRPr lang="zh-CN" sz="2000" dirty="0">
              <a:latin typeface="Times New Roman" panose="02020603050405020304" pitchFamily="18" charset="0"/>
              <a:ea typeface="宋体" panose="02010600030101010101" pitchFamily="2" charset="-122"/>
            </a:endParaRPr>
          </a:p>
          <a:p>
            <a:pPr marL="457200" indent="-457200" fontAlgn="auto">
              <a:buAutoNum type="arabicPeriod"/>
            </a:pPr>
            <a:r>
              <a:rPr lang="zh-CN" sz="2000" dirty="0">
                <a:latin typeface="Times New Roman" panose="02020603050405020304" pitchFamily="18" charset="0"/>
                <a:ea typeface="宋体" panose="02010600030101010101" pitchFamily="2" charset="-122"/>
              </a:rPr>
              <a:t>MOSS-pluginData：这是moss-moon-003-sft-plugin使用的插件增强的多轮对话数据集，包含约30万条多轮对话数据，支持搜索引擎、文生图、计算器、解方程等四个插件。这个数据集已经开源，可以在GitHub上的MOSS项目页面找到。地址：https://huggingface.co/datasets/fnlp/moss-003-sft-data/tree/main</a:t>
            </a:r>
            <a:endParaRPr lang="zh-CN" sz="2000" dirty="0">
              <a:latin typeface="Times New Roman" panose="02020603050405020304" pitchFamily="18" charset="0"/>
              <a:ea typeface="宋体" panose="02010600030101010101" pitchFamily="2" charset="-122"/>
            </a:endParaRPr>
          </a:p>
          <a:p>
            <a:pPr marL="457200" indent="-457200">
              <a:buNone/>
            </a:pP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27680" cy="534035"/>
          </a:xfrm>
        </p:spPr>
        <p:txBody>
          <a:bodyPr/>
          <a:lstStyle/>
          <a:p>
            <a:pPr algn="l"/>
            <a:r>
              <a:rPr lang="zh-CN" altLang="en-US" dirty="0"/>
              <a:t>工具学习数据集</a:t>
            </a:r>
            <a:endParaRPr lang="zh-CN" altLang="en-US" dirty="0"/>
          </a:p>
        </p:txBody>
      </p:sp>
      <p:sp>
        <p:nvSpPr>
          <p:cNvPr id="4" name="文本框 3"/>
          <p:cNvSpPr txBox="1"/>
          <p:nvPr/>
        </p:nvSpPr>
        <p:spPr>
          <a:xfrm>
            <a:off x="232013" y="1256789"/>
            <a:ext cx="11064240" cy="3476625"/>
          </a:xfrm>
          <a:prstGeom prst="rect">
            <a:avLst/>
          </a:prstGeom>
          <a:noFill/>
        </p:spPr>
        <p:txBody>
          <a:bodyPr wrap="square">
            <a:spAutoFit/>
          </a:bodyPr>
          <a:lstStyle/>
          <a:p>
            <a:pPr marL="457200" indent="-457200">
              <a:buFont typeface="+mj-lt"/>
              <a:buAutoNum type="arabicPeriod" startAt="3"/>
            </a:pPr>
            <a:r>
              <a:rPr lang="zh-CN" sz="2000" dirty="0">
                <a:latin typeface="Times New Roman" panose="02020603050405020304" pitchFamily="18" charset="0"/>
                <a:ea typeface="宋体" panose="02010600030101010101" pitchFamily="2" charset="-122"/>
              </a:rPr>
              <a:t>AgentInstruct：这是一个经过挑选的智能体数据集，包含1866个高质量交互和6个多样化的真实场景任务，用于增强语言模型的Agent能力。数据集中包含了操作数据库的例子，展示了如何通过SQL操作来回答问题。这个数据集可以在Hugging Face上找到。地址：https://huggingface.co/datasets/THUDM/AgentInstruct</a:t>
            </a:r>
            <a:endParaRPr lang="zh-CN" sz="2000" dirty="0">
              <a:latin typeface="Times New Roman" panose="02020603050405020304" pitchFamily="18" charset="0"/>
              <a:ea typeface="宋体" panose="02010600030101010101" pitchFamily="2" charset="-122"/>
            </a:endParaRPr>
          </a:p>
          <a:p>
            <a:pPr marL="457200" indent="-457200">
              <a:buAutoNum type="arabicPeriod" startAt="3"/>
            </a:pPr>
            <a:r>
              <a:rPr lang="zh-CN" sz="2000" dirty="0">
                <a:latin typeface="Times New Roman" panose="02020603050405020304" pitchFamily="18" charset="0"/>
                <a:ea typeface="宋体" panose="02010600030101010101" pitchFamily="2" charset="-122"/>
              </a:rPr>
              <a:t>ToolBench：这是一个整合了“Multi Steps CoT Chains”和“tool learning”的新SFT范式，由清华大学自然语言处理实验室等支持的开源社区OpenBMB发布。ToolBench提供了相关数据集、训练和评估脚本，以及在ToolBench上微调的功能模型ToolLLaMA。这个数据集支持单工具和多工具方案，包含了现实世界场景的复杂性，并支持多步骤的工具调用。地址：https://github.com/OpenBMB/ToolBench</a:t>
            </a:r>
            <a:endParaRPr lang="zh-CN" sz="2000" dirty="0">
              <a:latin typeface="Times New Roman" panose="02020603050405020304" pitchFamily="18" charset="0"/>
              <a:ea typeface="宋体" panose="02010600030101010101" pitchFamily="2" charset="-122"/>
            </a:endParaRPr>
          </a:p>
          <a:p>
            <a:pPr marL="457200" indent="-457200">
              <a:buFont typeface="+mj-lt"/>
              <a:buAutoNum type="arabicPeriod" startAt="5"/>
            </a:pPr>
            <a:r>
              <a:rPr lang="zh-CN" sz="2000" dirty="0">
                <a:latin typeface="Times New Roman" panose="02020603050405020304" pitchFamily="18" charset="0"/>
                <a:ea typeface="宋体" panose="02010600030101010101" pitchFamily="2" charset="-122"/>
              </a:rPr>
              <a:t>T-Eval：这是一个评测基准，用于评估大语言模型的工具使用能力，包括规划、推理、检索、理解、指令跟随和审查等子过程。地址：https://hub.opencompass.org.cn/dataset-detail/T-Eval</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7915" y="2977515"/>
            <a:ext cx="6043930" cy="664210"/>
          </a:xfrm>
        </p:spPr>
        <p:txBody>
          <a:bodyPr wrap="square"/>
          <a:lstStyle/>
          <a:p>
            <a:pPr algn="ctr"/>
            <a:r>
              <a:rPr lang="zh-CN" dirty="0">
                <a:gradFill>
                  <a:gsLst>
                    <a:gs pos="0">
                      <a:srgbClr val="008E7D"/>
                    </a:gs>
                    <a:gs pos="53000">
                      <a:srgbClr val="005C51"/>
                    </a:gs>
                  </a:gsLst>
                  <a:lin ang="5400000" scaled="0"/>
                </a:gradFill>
                <a:ea typeface="方正正粗黑简体" panose="02000000000000000000" pitchFamily="2" charset="-122"/>
              </a:rPr>
              <a:t>常见的Agent实现方法</a:t>
            </a:r>
            <a:endParaRPr lang="zh-CN"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18285" cy="534035"/>
          </a:xfrm>
        </p:spPr>
        <p:txBody>
          <a:bodyPr/>
          <a:lstStyle/>
          <a:p>
            <a:pPr algn="l"/>
            <a:r>
              <a:rPr lang="zh-CN" altLang="en-US" dirty="0"/>
              <a:t>ReACT</a:t>
            </a:r>
            <a:endParaRPr lang="zh-CN" altLang="en-US" dirty="0"/>
          </a:p>
        </p:txBody>
      </p:sp>
      <p:sp>
        <p:nvSpPr>
          <p:cNvPr id="4" name="文本框 3"/>
          <p:cNvSpPr txBox="1"/>
          <p:nvPr/>
        </p:nvSpPr>
        <p:spPr>
          <a:xfrm>
            <a:off x="232013" y="1256789"/>
            <a:ext cx="11064240" cy="163004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ReAct（Reasoning and Acting）是一种使用自然语言推理的语言模型，旨在帮助智能体更好地应对和解决复杂问题。算法通过交替进行推理（reasoning）和行动（acting）步骤，使模型能够在执行任务时动态地进行reasoning和acting，从而提高任务解决的准确性和效率。特别的是，这种方法更适用于需要与外部环境交互并从中获取信息以支持决策的任务。‌</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ReAct方法的核心在于循环思考、行动、观察这一整个过程‌。</a:t>
            </a:r>
            <a:endParaRPr lang="zh-CN" sz="2000" dirty="0">
              <a:latin typeface="Times New Roman" panose="02020603050405020304" pitchFamily="18" charset="0"/>
              <a:ea typeface="宋体" panose="02010600030101010101" pitchFamily="2" charset="-122"/>
            </a:endParaRPr>
          </a:p>
        </p:txBody>
      </p:sp>
      <p:sp>
        <p:nvSpPr>
          <p:cNvPr id="8" name="圆角矩形 7"/>
          <p:cNvSpPr/>
          <p:nvPr/>
        </p:nvSpPr>
        <p:spPr>
          <a:xfrm>
            <a:off x="6103620" y="4077335"/>
            <a:ext cx="1022985" cy="691515"/>
          </a:xfrm>
          <a:prstGeom prst="roundRect">
            <a:avLst/>
          </a:prstGeom>
          <a:solidFill>
            <a:srgbClr val="849EB7"/>
          </a:solid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a:solidFill>
                  <a:schemeClr val="bg1"/>
                </a:solidFill>
                <a:latin typeface="微软雅黑" panose="020B0503020204020204" pitchFamily="34" charset="-122"/>
                <a:ea typeface="微软雅黑" panose="020B0503020204020204" pitchFamily="34" charset="-122"/>
                <a:sym typeface="+mn-ea"/>
              </a:rPr>
              <a:t>观察</a:t>
            </a: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10015855" y="4077335"/>
            <a:ext cx="1022985" cy="691515"/>
          </a:xfrm>
          <a:prstGeom prst="roundRect">
            <a:avLst/>
          </a:prstGeom>
          <a:solidFill>
            <a:srgbClr val="849EB7"/>
          </a:solid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a:solidFill>
                  <a:schemeClr val="bg1"/>
                </a:solidFill>
                <a:latin typeface="微软雅黑" panose="020B0503020204020204" pitchFamily="34" charset="-122"/>
                <a:ea typeface="微软雅黑" panose="020B0503020204020204" pitchFamily="34" charset="-122"/>
                <a:sym typeface="+mn-ea"/>
              </a:rPr>
              <a:t>输出</a:t>
            </a: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11" name="菱形 10"/>
          <p:cNvSpPr/>
          <p:nvPr/>
        </p:nvSpPr>
        <p:spPr>
          <a:xfrm>
            <a:off x="7898765" y="3801110"/>
            <a:ext cx="1345565" cy="1243965"/>
          </a:xfrm>
          <a:prstGeom prst="diamond">
            <a:avLst/>
          </a:prstGeom>
          <a:solidFill>
            <a:srgbClr val="849EB7"/>
          </a:solid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bg1"/>
                </a:solidFill>
                <a:latin typeface="微软雅黑" panose="020B0503020204020204" pitchFamily="34" charset="-122"/>
                <a:ea typeface="微软雅黑" panose="020B0503020204020204" pitchFamily="34" charset="-122"/>
                <a:sym typeface="+mn-ea"/>
              </a:rPr>
              <a:t>结束</a:t>
            </a:r>
            <a:endParaRPr lang="zh-CN" altLang="en-US">
              <a:solidFill>
                <a:schemeClr val="bg1"/>
              </a:solidFill>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8695055" y="3342640"/>
            <a:ext cx="347980" cy="368300"/>
          </a:xfrm>
          <a:prstGeom prst="rect">
            <a:avLst/>
          </a:prstGeom>
          <a:noFill/>
        </p:spPr>
        <p:txBody>
          <a:bodyPr wrap="none" rtlCol="0">
            <a:spAutoFit/>
          </a:bodyPr>
          <a:lstStyle/>
          <a:p>
            <a:r>
              <a:rPr lang="en-US" altLang="zh-CN">
                <a:solidFill>
                  <a:srgbClr val="849EB7"/>
                </a:solidFill>
              </a:rPr>
              <a:t>N</a:t>
            </a:r>
            <a:endParaRPr lang="en-US" altLang="zh-CN">
              <a:solidFill>
                <a:srgbClr val="849EB7"/>
              </a:solidFill>
            </a:endParaRPr>
          </a:p>
        </p:txBody>
      </p:sp>
      <p:sp>
        <p:nvSpPr>
          <p:cNvPr id="24" name="燕尾形 23"/>
          <p:cNvSpPr/>
          <p:nvPr/>
        </p:nvSpPr>
        <p:spPr>
          <a:xfrm>
            <a:off x="3714750" y="429895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燕尾形 24"/>
          <p:cNvSpPr/>
          <p:nvPr/>
        </p:nvSpPr>
        <p:spPr>
          <a:xfrm>
            <a:off x="3998595" y="429895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燕尾形 25"/>
          <p:cNvSpPr/>
          <p:nvPr/>
        </p:nvSpPr>
        <p:spPr>
          <a:xfrm>
            <a:off x="1728470"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27"/>
          <p:cNvSpPr/>
          <p:nvPr/>
        </p:nvSpPr>
        <p:spPr>
          <a:xfrm>
            <a:off x="2012315"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燕尾形 28"/>
          <p:cNvSpPr/>
          <p:nvPr/>
        </p:nvSpPr>
        <p:spPr>
          <a:xfrm>
            <a:off x="5455920"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燕尾形 47"/>
          <p:cNvSpPr/>
          <p:nvPr/>
        </p:nvSpPr>
        <p:spPr>
          <a:xfrm>
            <a:off x="5739765"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燕尾形 48"/>
          <p:cNvSpPr/>
          <p:nvPr/>
        </p:nvSpPr>
        <p:spPr>
          <a:xfrm>
            <a:off x="7241540" y="429895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燕尾形 54"/>
          <p:cNvSpPr/>
          <p:nvPr/>
        </p:nvSpPr>
        <p:spPr>
          <a:xfrm>
            <a:off x="7525385" y="429895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燕尾形 62"/>
          <p:cNvSpPr/>
          <p:nvPr/>
        </p:nvSpPr>
        <p:spPr>
          <a:xfrm>
            <a:off x="9311640"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燕尾形 64"/>
          <p:cNvSpPr/>
          <p:nvPr/>
        </p:nvSpPr>
        <p:spPr>
          <a:xfrm>
            <a:off x="9595485" y="429958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动作按钮: 帮助 65"/>
          <p:cNvSpPr/>
          <p:nvPr/>
        </p:nvSpPr>
        <p:spPr>
          <a:xfrm>
            <a:off x="789305" y="4077335"/>
            <a:ext cx="807085" cy="808355"/>
          </a:xfrm>
          <a:prstGeom prst="actionButtonHelp">
            <a:avLst/>
          </a:prstGeom>
          <a:solidFill>
            <a:srgbClr val="849EB7"/>
          </a:solidFill>
          <a:ln>
            <a:solidFill>
              <a:srgbClr val="849EB7"/>
            </a:soli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67" name="任意多边形 66"/>
          <p:cNvSpPr/>
          <p:nvPr/>
        </p:nvSpPr>
        <p:spPr>
          <a:xfrm rot="20400000">
            <a:off x="4739640" y="3985895"/>
            <a:ext cx="617220" cy="609600"/>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椭圆 67"/>
          <p:cNvSpPr/>
          <p:nvPr/>
        </p:nvSpPr>
        <p:spPr>
          <a:xfrm rot="20400000">
            <a:off x="4943475" y="4185285"/>
            <a:ext cx="209550" cy="2095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19500000">
            <a:off x="4613910" y="4592955"/>
            <a:ext cx="318770" cy="315595"/>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椭圆 69"/>
          <p:cNvSpPr/>
          <p:nvPr/>
        </p:nvSpPr>
        <p:spPr>
          <a:xfrm rot="19500000">
            <a:off x="4718685" y="4696460"/>
            <a:ext cx="109220" cy="1092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18840000">
            <a:off x="4370070" y="4278630"/>
            <a:ext cx="321945" cy="318770"/>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椭圆 71"/>
          <p:cNvSpPr/>
          <p:nvPr/>
        </p:nvSpPr>
        <p:spPr>
          <a:xfrm rot="18840000">
            <a:off x="4476115" y="4382770"/>
            <a:ext cx="109855" cy="109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4542155" y="4986020"/>
            <a:ext cx="640080" cy="368300"/>
          </a:xfrm>
          <a:prstGeom prst="rect">
            <a:avLst/>
          </a:prstGeom>
          <a:noFill/>
        </p:spPr>
        <p:txBody>
          <a:bodyPr wrap="none" rtlCol="0">
            <a:spAutoFit/>
          </a:bodyPr>
          <a:lstStyle/>
          <a:p>
            <a:r>
              <a:rPr lang="zh-CN" altLang="en-US">
                <a:solidFill>
                  <a:srgbClr val="849EB7"/>
                </a:solidFill>
              </a:rPr>
              <a:t>行动</a:t>
            </a:r>
            <a:endParaRPr lang="zh-CN" altLang="en-US">
              <a:solidFill>
                <a:srgbClr val="849EB7"/>
              </a:solidFill>
            </a:endParaRPr>
          </a:p>
        </p:txBody>
      </p:sp>
      <p:sp>
        <p:nvSpPr>
          <p:cNvPr id="74" name="文本框 73"/>
          <p:cNvSpPr txBox="1"/>
          <p:nvPr/>
        </p:nvSpPr>
        <p:spPr>
          <a:xfrm>
            <a:off x="644525" y="4986020"/>
            <a:ext cx="1097280" cy="368300"/>
          </a:xfrm>
          <a:prstGeom prst="rect">
            <a:avLst/>
          </a:prstGeom>
          <a:noFill/>
        </p:spPr>
        <p:txBody>
          <a:bodyPr wrap="none" rtlCol="0">
            <a:spAutoFit/>
          </a:bodyPr>
          <a:lstStyle/>
          <a:p>
            <a:r>
              <a:rPr lang="zh-CN" altLang="en-US">
                <a:solidFill>
                  <a:srgbClr val="849EB7"/>
                </a:solidFill>
              </a:rPr>
              <a:t>输入问题</a:t>
            </a:r>
            <a:endParaRPr lang="zh-CN" altLang="en-US">
              <a:solidFill>
                <a:srgbClr val="849EB7"/>
              </a:solidFill>
            </a:endParaRPr>
          </a:p>
        </p:txBody>
      </p:sp>
      <p:sp>
        <p:nvSpPr>
          <p:cNvPr id="75" name="燕尾形 74"/>
          <p:cNvSpPr/>
          <p:nvPr/>
        </p:nvSpPr>
        <p:spPr>
          <a:xfrm rot="16200000">
            <a:off x="8432165" y="316484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燕尾形 75"/>
          <p:cNvSpPr/>
          <p:nvPr/>
        </p:nvSpPr>
        <p:spPr>
          <a:xfrm rot="16200000">
            <a:off x="8432165" y="346202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燕尾形 76"/>
          <p:cNvSpPr/>
          <p:nvPr/>
        </p:nvSpPr>
        <p:spPr>
          <a:xfrm rot="10800000">
            <a:off x="769112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燕尾形 77"/>
          <p:cNvSpPr/>
          <p:nvPr/>
        </p:nvSpPr>
        <p:spPr>
          <a:xfrm rot="10800000">
            <a:off x="803148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燕尾形 78"/>
          <p:cNvSpPr/>
          <p:nvPr/>
        </p:nvSpPr>
        <p:spPr>
          <a:xfrm rot="10800000">
            <a:off x="701040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燕尾形 79"/>
          <p:cNvSpPr/>
          <p:nvPr/>
        </p:nvSpPr>
        <p:spPr>
          <a:xfrm rot="10800000">
            <a:off x="735076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燕尾形 80"/>
          <p:cNvSpPr/>
          <p:nvPr/>
        </p:nvSpPr>
        <p:spPr>
          <a:xfrm rot="10800000">
            <a:off x="632968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燕尾形 81"/>
          <p:cNvSpPr/>
          <p:nvPr/>
        </p:nvSpPr>
        <p:spPr>
          <a:xfrm rot="10800000">
            <a:off x="667004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燕尾形 82"/>
          <p:cNvSpPr/>
          <p:nvPr/>
        </p:nvSpPr>
        <p:spPr>
          <a:xfrm rot="10800000">
            <a:off x="564896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燕尾形 83"/>
          <p:cNvSpPr/>
          <p:nvPr/>
        </p:nvSpPr>
        <p:spPr>
          <a:xfrm rot="10800000">
            <a:off x="598932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燕尾形 84"/>
          <p:cNvSpPr/>
          <p:nvPr/>
        </p:nvSpPr>
        <p:spPr>
          <a:xfrm rot="10800000">
            <a:off x="496824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燕尾形 85"/>
          <p:cNvSpPr/>
          <p:nvPr/>
        </p:nvSpPr>
        <p:spPr>
          <a:xfrm rot="10800000">
            <a:off x="530860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燕尾形 86"/>
          <p:cNvSpPr/>
          <p:nvPr/>
        </p:nvSpPr>
        <p:spPr>
          <a:xfrm rot="10800000">
            <a:off x="428752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燕尾形 87"/>
          <p:cNvSpPr/>
          <p:nvPr/>
        </p:nvSpPr>
        <p:spPr>
          <a:xfrm rot="10800000">
            <a:off x="462788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燕尾形 88"/>
          <p:cNvSpPr/>
          <p:nvPr/>
        </p:nvSpPr>
        <p:spPr>
          <a:xfrm rot="10800000">
            <a:off x="360680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燕尾形 89"/>
          <p:cNvSpPr/>
          <p:nvPr/>
        </p:nvSpPr>
        <p:spPr>
          <a:xfrm rot="10800000">
            <a:off x="394716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燕尾形 90"/>
          <p:cNvSpPr/>
          <p:nvPr/>
        </p:nvSpPr>
        <p:spPr>
          <a:xfrm rot="10800000">
            <a:off x="3266440" y="30467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燕尾形 91"/>
          <p:cNvSpPr/>
          <p:nvPr/>
        </p:nvSpPr>
        <p:spPr>
          <a:xfrm rot="5400000">
            <a:off x="2905760" y="330327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燕尾形 92"/>
          <p:cNvSpPr/>
          <p:nvPr/>
        </p:nvSpPr>
        <p:spPr>
          <a:xfrm rot="5400000">
            <a:off x="2905760" y="365633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9283065" y="3961130"/>
            <a:ext cx="335280" cy="368300"/>
          </a:xfrm>
          <a:prstGeom prst="rect">
            <a:avLst/>
          </a:prstGeom>
          <a:noFill/>
        </p:spPr>
        <p:txBody>
          <a:bodyPr wrap="none" rtlCol="0">
            <a:spAutoFit/>
          </a:bodyPr>
          <a:lstStyle/>
          <a:p>
            <a:r>
              <a:rPr lang="en-US" altLang="zh-CN">
                <a:solidFill>
                  <a:srgbClr val="849EB7"/>
                </a:solidFill>
              </a:rPr>
              <a:t>Y</a:t>
            </a:r>
            <a:endParaRPr lang="en-US" altLang="zh-CN">
              <a:solidFill>
                <a:srgbClr val="849EB7"/>
              </a:solidFill>
            </a:endParaRPr>
          </a:p>
        </p:txBody>
      </p:sp>
      <p:pic>
        <p:nvPicPr>
          <p:cNvPr id="95" name="图片 94" descr="303b32303233353031343bb5c6c5dd"/>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48940" y="4214495"/>
            <a:ext cx="554355" cy="554355"/>
          </a:xfrm>
          <a:prstGeom prst="rect">
            <a:avLst/>
          </a:prstGeom>
        </p:spPr>
      </p:pic>
      <p:sp>
        <p:nvSpPr>
          <p:cNvPr id="96" name="文本框 95"/>
          <p:cNvSpPr txBox="1"/>
          <p:nvPr/>
        </p:nvSpPr>
        <p:spPr>
          <a:xfrm>
            <a:off x="2499360" y="4986020"/>
            <a:ext cx="1097280" cy="368300"/>
          </a:xfrm>
          <a:prstGeom prst="rect">
            <a:avLst/>
          </a:prstGeom>
          <a:noFill/>
        </p:spPr>
        <p:txBody>
          <a:bodyPr wrap="none" rtlCol="0">
            <a:spAutoFit/>
          </a:bodyPr>
          <a:lstStyle/>
          <a:p>
            <a:r>
              <a:rPr lang="zh-CN" altLang="en-US">
                <a:solidFill>
                  <a:srgbClr val="849EB7"/>
                </a:solidFill>
              </a:rPr>
              <a:t>推理思考</a:t>
            </a:r>
            <a:endParaRPr lang="zh-CN" altLang="en-US">
              <a:solidFill>
                <a:srgbClr val="849EB7"/>
              </a:solidFill>
            </a:endParaRPr>
          </a:p>
        </p:txBody>
      </p:sp>
      <p:sp>
        <p:nvSpPr>
          <p:cNvPr id="97" name="圆角矩形 96"/>
          <p:cNvSpPr/>
          <p:nvPr/>
        </p:nvSpPr>
        <p:spPr>
          <a:xfrm>
            <a:off x="2406015" y="4077335"/>
            <a:ext cx="1283970" cy="807720"/>
          </a:xfrm>
          <a:prstGeom prst="roundRect">
            <a:avLst/>
          </a:prstGeom>
          <a:no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98" name="文本框 97"/>
          <p:cNvSpPr txBox="1"/>
          <p:nvPr/>
        </p:nvSpPr>
        <p:spPr>
          <a:xfrm>
            <a:off x="2415540" y="4147185"/>
            <a:ext cx="627380" cy="368300"/>
          </a:xfrm>
          <a:prstGeom prst="rect">
            <a:avLst/>
          </a:prstGeom>
          <a:noFill/>
        </p:spPr>
        <p:txBody>
          <a:bodyPr wrap="none" rtlCol="0">
            <a:spAutoFit/>
          </a:bodyPr>
          <a:lstStyle/>
          <a:p>
            <a:r>
              <a:rPr lang="en-US" altLang="zh-CN">
                <a:solidFill>
                  <a:srgbClr val="849EB7"/>
                </a:solidFill>
              </a:rPr>
              <a:t>LLM</a:t>
            </a:r>
            <a:endParaRPr lang="en-US" altLang="zh-CN">
              <a:solidFill>
                <a:srgbClr val="849EB7"/>
              </a:solidFill>
            </a:endParaRPr>
          </a:p>
        </p:txBody>
      </p:sp>
      <p:sp>
        <p:nvSpPr>
          <p:cNvPr id="99" name="文本框 98"/>
          <p:cNvSpPr txBox="1"/>
          <p:nvPr/>
        </p:nvSpPr>
        <p:spPr>
          <a:xfrm>
            <a:off x="231775" y="5691505"/>
            <a:ext cx="11063605" cy="706755"/>
          </a:xfrm>
          <a:prstGeom prst="rect">
            <a:avLst/>
          </a:prstGeom>
          <a:noFill/>
        </p:spPr>
        <p:txBody>
          <a:bodyPr wrap="square" rtlCol="0">
            <a:spAutoFit/>
          </a:bodyPr>
          <a:lstStyle/>
          <a:p>
            <a:pPr algn="l">
              <a:buClrTx/>
              <a:buSzTx/>
              <a:buNone/>
            </a:pPr>
            <a:r>
              <a:rPr lang="zh-CN" sz="2000" dirty="0">
                <a:latin typeface="Times New Roman" panose="02020603050405020304" pitchFamily="18" charset="0"/>
                <a:ea typeface="宋体" panose="02010600030101010101" pitchFamily="2" charset="-122"/>
              </a:rPr>
              <a:t>论文：Yao, S. ,  Zhao, J. ,  Yu, D. ,  Du, N. ,  Shafran, I. , &amp;  Narasimhan, K. , et al. (2022). React: synergizing reasoning and acting in language models. ArXiv, abs/2210.03629.</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18285" cy="534035"/>
          </a:xfrm>
        </p:spPr>
        <p:txBody>
          <a:bodyPr/>
          <a:lstStyle/>
          <a:p>
            <a:pPr algn="l"/>
            <a:r>
              <a:rPr lang="zh-CN" altLang="en-US" dirty="0"/>
              <a:t>ReACT</a:t>
            </a:r>
            <a:endParaRPr lang="zh-CN" altLang="en-US" dirty="0"/>
          </a:p>
        </p:txBody>
      </p:sp>
      <p:sp>
        <p:nvSpPr>
          <p:cNvPr id="4" name="文本框 3"/>
          <p:cNvSpPr txBox="1"/>
          <p:nvPr/>
        </p:nvSpPr>
        <p:spPr>
          <a:xfrm>
            <a:off x="232013" y="1035174"/>
            <a:ext cx="11064240" cy="70675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举一个例子，假设小明布置给机器人一个任务：去厨房为小明做一杯咖啡，还要求讲述是如何一步步完成的。</a:t>
            </a:r>
            <a:endParaRPr lang="zh-CN" sz="2000" dirty="0">
              <a:latin typeface="Times New Roman" panose="02020603050405020304" pitchFamily="18" charset="0"/>
              <a:ea typeface="宋体" panose="02010600030101010101" pitchFamily="2" charset="-122"/>
            </a:endParaRPr>
          </a:p>
        </p:txBody>
      </p:sp>
      <p:sp>
        <p:nvSpPr>
          <p:cNvPr id="6" name="文本框 5"/>
          <p:cNvSpPr txBox="1"/>
          <p:nvPr/>
        </p:nvSpPr>
        <p:spPr>
          <a:xfrm>
            <a:off x="774065" y="1998345"/>
            <a:ext cx="4291965" cy="3138170"/>
          </a:xfrm>
          <a:prstGeom prst="rect">
            <a:avLst/>
          </a:prstGeom>
          <a:noFill/>
        </p:spPr>
        <p:txBody>
          <a:bodyPr wrap="square" rtlCol="0">
            <a:spAutoFit/>
          </a:bodyPr>
          <a:lstStyle/>
          <a:p>
            <a:pPr algn="l"/>
            <a:r>
              <a:rPr lang="zh-CN" dirty="0">
                <a:latin typeface="Times New Roman" panose="02020603050405020304" pitchFamily="18" charset="0"/>
                <a:ea typeface="宋体" panose="02010600030101010101" pitchFamily="2" charset="-122"/>
                <a:sym typeface="+mn-ea"/>
              </a:rPr>
              <a:t>缺乏ReAct的机器人系统：</a:t>
            </a:r>
            <a:endParaRPr lang="zh-CN" dirty="0">
              <a:latin typeface="Times New Roman" panose="02020603050405020304" pitchFamily="18" charset="0"/>
              <a:ea typeface="宋体" panose="02010600030101010101" pitchFamily="2" charset="-122"/>
            </a:endParaRPr>
          </a:p>
          <a:p>
            <a:pPr marL="285750" indent="-285750" algn="l" fontAlgn="auto">
              <a:buFont typeface="Arial" panose="020B0604020202020204" pitchFamily="34" charset="0"/>
              <a:buChar char="•"/>
            </a:pPr>
            <a:r>
              <a:rPr lang="zh-CN" dirty="0">
                <a:latin typeface="Times New Roman" panose="02020603050405020304" pitchFamily="18" charset="0"/>
                <a:ea typeface="宋体" panose="02010600030101010101" pitchFamily="2" charset="-122"/>
                <a:sym typeface="+mn-ea"/>
              </a:rPr>
              <a:t>机器人直接跑到厨房。</a:t>
            </a:r>
            <a:endParaRPr lang="zh-CN" dirty="0">
              <a:latin typeface="Times New Roman" panose="02020603050405020304" pitchFamily="18" charset="0"/>
              <a:ea typeface="宋体" panose="02010600030101010101" pitchFamily="2" charset="-122"/>
            </a:endParaRPr>
          </a:p>
          <a:p>
            <a:pPr marL="285750" indent="-285750" algn="l" fontAlgn="auto">
              <a:buFont typeface="Arial" panose="020B0604020202020204" pitchFamily="34" charset="0"/>
              <a:buChar char="•"/>
            </a:pPr>
            <a:r>
              <a:rPr lang="zh-CN" dirty="0">
                <a:latin typeface="Times New Roman" panose="02020603050405020304" pitchFamily="18" charset="0"/>
                <a:ea typeface="宋体" panose="02010600030101010101" pitchFamily="2" charset="-122"/>
                <a:sym typeface="+mn-ea"/>
              </a:rPr>
              <a:t>小明听到了一些声音，但不知道机器人在做什么。</a:t>
            </a:r>
            <a:endParaRPr lang="zh-CN" dirty="0">
              <a:latin typeface="Times New Roman" panose="02020603050405020304" pitchFamily="18" charset="0"/>
              <a:ea typeface="宋体" panose="02010600030101010101" pitchFamily="2" charset="-122"/>
            </a:endParaRPr>
          </a:p>
          <a:p>
            <a:pPr marL="285750" indent="-285750" algn="l" fontAlgn="auto">
              <a:buFont typeface="Arial" panose="020B0604020202020204" pitchFamily="34" charset="0"/>
              <a:buChar char="•"/>
            </a:pPr>
            <a:r>
              <a:rPr lang="zh-CN" dirty="0">
                <a:latin typeface="Times New Roman" panose="02020603050405020304" pitchFamily="18" charset="0"/>
                <a:ea typeface="宋体" panose="02010600030101010101" pitchFamily="2" charset="-122"/>
                <a:sym typeface="+mn-ea"/>
              </a:rPr>
              <a:t>过了一会儿，机器人回来给你一杯咖啡。</a:t>
            </a:r>
            <a:endParaRPr lang="zh-CN" dirty="0">
              <a:latin typeface="Times New Roman" panose="02020603050405020304" pitchFamily="18" charset="0"/>
              <a:ea typeface="宋体" panose="02010600030101010101" pitchFamily="2" charset="-122"/>
            </a:endParaRPr>
          </a:p>
          <a:p>
            <a:pPr indent="0" algn="l" fontAlgn="auto">
              <a:buFont typeface="Arial" panose="020B0604020202020204" pitchFamily="34" charset="0"/>
              <a:buNone/>
            </a:pPr>
            <a:endParaRPr lang="zh-CN" dirty="0">
              <a:latin typeface="Times New Roman" panose="02020603050405020304" pitchFamily="18" charset="0"/>
              <a:ea typeface="宋体" panose="02010600030101010101" pitchFamily="2" charset="-122"/>
              <a:sym typeface="+mn-ea"/>
            </a:endParaRPr>
          </a:p>
          <a:p>
            <a:pPr indent="457200" algn="l" fontAlgn="auto">
              <a:buFont typeface="Arial" panose="020B0604020202020204" pitchFamily="34" charset="0"/>
              <a:buNone/>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这样的问题是，小明不知道机器人是怎么做咖啡的，不清楚它是否加了糖或奶，或者是否在过程中遇到了其他问题。</a:t>
            </a:r>
            <a:endParaRPr lang="zh-CN" dirty="0">
              <a:latin typeface="Times New Roman" panose="02020603050405020304" pitchFamily="18" charset="0"/>
              <a:ea typeface="宋体" panose="02010600030101010101" pitchFamily="2" charset="-122"/>
            </a:endParaRPr>
          </a:p>
          <a:p>
            <a:endParaRPr lang="zh-CN" altLang="en-US"/>
          </a:p>
        </p:txBody>
      </p:sp>
      <p:sp>
        <p:nvSpPr>
          <p:cNvPr id="7" name="文本框 6"/>
          <p:cNvSpPr txBox="1"/>
          <p:nvPr/>
        </p:nvSpPr>
        <p:spPr>
          <a:xfrm>
            <a:off x="6068695" y="1617345"/>
            <a:ext cx="5243830" cy="3692525"/>
          </a:xfrm>
          <a:prstGeom prst="rect">
            <a:avLst/>
          </a:prstGeom>
          <a:noFill/>
        </p:spPr>
        <p:txBody>
          <a:bodyPr wrap="none" rtlCol="0">
            <a:spAutoFit/>
          </a:bodyPr>
          <a:lstStyle/>
          <a:p>
            <a:pPr algn="l"/>
            <a:r>
              <a:rPr lang="zh-CN" dirty="0">
                <a:latin typeface="Times New Roman" panose="02020603050405020304" pitchFamily="18" charset="0"/>
                <a:ea typeface="宋体" panose="02010600030101010101" pitchFamily="2" charset="-122"/>
                <a:sym typeface="+mn-ea"/>
              </a:rPr>
              <a:t>ReAct的机器人系统：</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Thought 1：“我现在去厨房。”</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Act 1：“启动进入厨房。”</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Obs 1：“看到厨房内的环境。”</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Thought 2：“我需要找到咖啡粉和咖啡机。”</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Act 2：“寻找咖啡粉和咖啡机。”</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Obs 2：“找到了咖啡粉和咖啡机。”</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Thought 3：“我现在可以开始煮咖啡了。”</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Act 3：“开始煮咖啡。”</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Obs 3：“咖啡做好了。”</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Thought 4：“可以把咖啡送过去了。”</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Act 4：“送咖啡。”</a:t>
            </a:r>
            <a:endParaRPr lang="zh-CN" dirty="0">
              <a:latin typeface="Times New Roman" panose="02020603050405020304" pitchFamily="18" charset="0"/>
              <a:ea typeface="宋体" panose="02010600030101010101" pitchFamily="2" charset="-122"/>
            </a:endParaRPr>
          </a:p>
          <a:p>
            <a:pPr indent="457200" algn="l" fontAlgn="auto">
              <a:extLst>
                <a:ext uri="{35155182-B16C-46BC-9424-99874614C6A1}">
                  <wpsdc:indentchars xmlns:wpsdc="http://www.wps.cn/officeDocument/2017/drawingmlCustomData" val="200" checksum="59296752"/>
                </a:ext>
              </a:extLst>
            </a:pPr>
            <a:r>
              <a:rPr lang="zh-CN" dirty="0">
                <a:latin typeface="Times New Roman" panose="02020603050405020304" pitchFamily="18" charset="0"/>
                <a:ea typeface="宋体" panose="02010600030101010101" pitchFamily="2" charset="-122"/>
                <a:sym typeface="+mn-ea"/>
              </a:rPr>
              <a:t>Obs 4：“得到了表扬。”</a:t>
            </a:r>
            <a:endParaRPr lang="zh-CN" altLang="en-US"/>
          </a:p>
        </p:txBody>
      </p:sp>
      <p:sp>
        <p:nvSpPr>
          <p:cNvPr id="8" name="文本框 7"/>
          <p:cNvSpPr txBox="1"/>
          <p:nvPr/>
        </p:nvSpPr>
        <p:spPr>
          <a:xfrm>
            <a:off x="231775" y="5393055"/>
            <a:ext cx="11064240" cy="706755"/>
          </a:xfrm>
          <a:prstGeom prst="rect">
            <a:avLst/>
          </a:prstGeom>
          <a:noFill/>
        </p:spPr>
        <p:txBody>
          <a:bodyPr wrap="square" rtlCol="0">
            <a:spAutoFit/>
          </a:bodyPr>
          <a:lstStyle/>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sym typeface="+mn-ea"/>
              </a:rPr>
              <a:t>ReAct方法能够首先通过推理问题（Thought 1），然后执行一个动作（Act 1）。然后，它收到了一个观察（Obs 1），并继续进行这个思想，行动，观察循环，直到达到结论。</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18285" cy="534035"/>
          </a:xfrm>
        </p:spPr>
        <p:txBody>
          <a:bodyPr/>
          <a:lstStyle/>
          <a:p>
            <a:pPr algn="l"/>
            <a:r>
              <a:rPr lang="zh-CN" altLang="en-US" dirty="0"/>
              <a:t>ReACT</a:t>
            </a:r>
            <a:endParaRPr lang="zh-CN" altLang="en-US" dirty="0"/>
          </a:p>
        </p:txBody>
      </p:sp>
      <p:pic>
        <p:nvPicPr>
          <p:cNvPr id="3" name="图片 -2147482610"/>
          <p:cNvPicPr>
            <a:picLocks noChangeAspect="1"/>
          </p:cNvPicPr>
          <p:nvPr/>
        </p:nvPicPr>
        <p:blipFill>
          <a:blip r:embed="rId1"/>
          <a:srcRect r="832" b="9621"/>
          <a:stretch>
            <a:fillRect/>
          </a:stretch>
        </p:blipFill>
        <p:spPr>
          <a:xfrm>
            <a:off x="2447925" y="692150"/>
            <a:ext cx="6824980" cy="564388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70355" cy="534035"/>
          </a:xfrm>
        </p:spPr>
        <p:txBody>
          <a:bodyPr/>
          <a:lstStyle/>
          <a:p>
            <a:pPr algn="l"/>
            <a:r>
              <a:rPr lang="zh-CN" altLang="en-US" dirty="0"/>
              <a:t>Rewoo</a:t>
            </a:r>
            <a:endParaRPr lang="zh-CN" altLang="en-US" dirty="0"/>
          </a:p>
        </p:txBody>
      </p:sp>
      <p:sp>
        <p:nvSpPr>
          <p:cNvPr id="4" name="文本框 3"/>
          <p:cNvSpPr txBox="1"/>
          <p:nvPr/>
        </p:nvSpPr>
        <p:spPr>
          <a:xfrm>
            <a:off x="232013" y="1256789"/>
            <a:ext cx="11064240" cy="224536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基于ReAct的增强式语言模型会将每次的结果（包括所有的提示词、样本、任务、行为、观察结果等等）叠加到提示历史记录中，导致过大的计算开销和过长的词元使用。因此，有学者提出一种模块化范式ReWOO（Reasoning WithOut Observation）。</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ReWOO范式引入了一种将计划与外部观察分离的框架，其中智能体首先独立生成计划并获取观察结果，然后将它们组合在一起以得出最终结果。这种范式可以减少迭代式的逐步推理产生的冗杂性，从而显著减少词元和计算开销。这个优势在多步复杂问题中（Multi-hop Tasks) 尤其突出。</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p:txBody>
      </p:sp>
      <p:sp>
        <p:nvSpPr>
          <p:cNvPr id="99" name="文本框 98"/>
          <p:cNvSpPr txBox="1"/>
          <p:nvPr/>
        </p:nvSpPr>
        <p:spPr>
          <a:xfrm>
            <a:off x="231775" y="5691505"/>
            <a:ext cx="11063605" cy="398780"/>
          </a:xfrm>
          <a:prstGeom prst="rect">
            <a:avLst/>
          </a:prstGeom>
          <a:noFill/>
        </p:spPr>
        <p:txBody>
          <a:bodyPr wrap="square" rtlCol="0">
            <a:spAutoFit/>
          </a:bodyPr>
          <a:lstStyle/>
          <a:p>
            <a:pPr algn="l">
              <a:buClrTx/>
              <a:buSzTx/>
              <a:buNone/>
            </a:pPr>
            <a:r>
              <a:rPr lang="zh-CN" sz="2000" dirty="0">
                <a:latin typeface="Times New Roman" panose="02020603050405020304" pitchFamily="18" charset="0"/>
                <a:ea typeface="宋体" panose="02010600030101010101" pitchFamily="2" charset="-122"/>
              </a:rPr>
              <a:t>论文：ReWOO: Decoupling Reasoning from Observations for Efficient Augmented Language Models</a:t>
            </a:r>
            <a:endParaRPr lang="zh-CN" sz="2000" dirty="0">
              <a:latin typeface="Times New Roman" panose="02020603050405020304" pitchFamily="18" charset="0"/>
              <a:ea typeface="宋体" panose="02010600030101010101" pitchFamily="2" charset="-122"/>
            </a:endParaRPr>
          </a:p>
        </p:txBody>
      </p:sp>
      <p:sp>
        <p:nvSpPr>
          <p:cNvPr id="3" name="动作按钮: 帮助 2"/>
          <p:cNvSpPr/>
          <p:nvPr/>
        </p:nvSpPr>
        <p:spPr>
          <a:xfrm>
            <a:off x="949325" y="4096385"/>
            <a:ext cx="807085" cy="808355"/>
          </a:xfrm>
          <a:prstGeom prst="actionButtonHelp">
            <a:avLst/>
          </a:prstGeom>
          <a:solidFill>
            <a:srgbClr val="849EB7"/>
          </a:solidFill>
          <a:ln>
            <a:solidFill>
              <a:srgbClr val="849EB7"/>
            </a:soli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804545" y="5005070"/>
            <a:ext cx="1097280" cy="368300"/>
          </a:xfrm>
          <a:prstGeom prst="rect">
            <a:avLst/>
          </a:prstGeom>
          <a:noFill/>
        </p:spPr>
        <p:txBody>
          <a:bodyPr wrap="none" rtlCol="0">
            <a:spAutoFit/>
          </a:bodyPr>
          <a:lstStyle/>
          <a:p>
            <a:r>
              <a:rPr lang="zh-CN" altLang="en-US">
                <a:solidFill>
                  <a:srgbClr val="849EB7"/>
                </a:solidFill>
              </a:rPr>
              <a:t>输入问题</a:t>
            </a:r>
            <a:endParaRPr lang="zh-CN" altLang="en-US">
              <a:solidFill>
                <a:srgbClr val="849EB7"/>
              </a:solidFill>
            </a:endParaRPr>
          </a:p>
        </p:txBody>
      </p:sp>
      <p:sp>
        <p:nvSpPr>
          <p:cNvPr id="6" name="燕尾形 5"/>
          <p:cNvSpPr/>
          <p:nvPr/>
        </p:nvSpPr>
        <p:spPr>
          <a:xfrm>
            <a:off x="2011680" y="43770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p:nvSpPr>
        <p:spPr>
          <a:xfrm>
            <a:off x="2323465" y="43770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913380" y="3996055"/>
            <a:ext cx="567690" cy="691515"/>
          </a:xfrm>
          <a:prstGeom prst="roundRect">
            <a:avLst/>
          </a:prstGeom>
          <a:solidFill>
            <a:srgbClr val="849EB7"/>
          </a:solidFill>
          <a:ln w="15875">
            <a:solidFill>
              <a:srgbClr val="435C73"/>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sp>
        <p:nvSpPr>
          <p:cNvPr id="12" name="任意多边形 11"/>
          <p:cNvSpPr/>
          <p:nvPr/>
        </p:nvSpPr>
        <p:spPr>
          <a:xfrm rot="20400000">
            <a:off x="5475605" y="4164330"/>
            <a:ext cx="617220" cy="609600"/>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rot="20400000">
            <a:off x="5679440" y="4363720"/>
            <a:ext cx="209550" cy="2095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9500000">
            <a:off x="5349875" y="4771390"/>
            <a:ext cx="318770" cy="315595"/>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rot="19500000">
            <a:off x="5454650" y="4874895"/>
            <a:ext cx="109220" cy="1092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8840000">
            <a:off x="5106035" y="4457065"/>
            <a:ext cx="321945" cy="318770"/>
          </a:xfrm>
          <a:custGeom>
            <a:avLst/>
            <a:gdLst>
              <a:gd name="adj" fmla="val 23950"/>
              <a:gd name="hf" fmla="val 102572"/>
              <a:gd name="vf" fmla="val 105210"/>
              <a:gd name="a" fmla="pin 0 adj 50000"/>
              <a:gd name="swd2" fmla="*/ wd2 hf 100000"/>
              <a:gd name="shd2" fmla="*/ hd2 vf 100000"/>
              <a:gd name="svc" fmla="*/ vc vf 100000"/>
              <a:gd name="dx1" fmla="*/ swd2 97493 100000"/>
              <a:gd name="dx2" fmla="*/ swd2 78183 100000"/>
              <a:gd name="dx3" fmla="*/ swd2 43388 100000"/>
              <a:gd name="dy1" fmla="*/ shd2 62349 100000"/>
              <a:gd name="dy2" fmla="*/ shd2 22252 100000"/>
              <a:gd name="dy3" fmla="*/ shd2 90097 100000"/>
              <a:gd name="x1" fmla="+- hc 0 dx1"/>
              <a:gd name="x2" fmla="+- hc 0 dx2"/>
              <a:gd name="x3" fmla="+- hc 0 dx3"/>
              <a:gd name="x4" fmla="+- hc dx3 0"/>
              <a:gd name="x5" fmla="+- hc dx2 0"/>
              <a:gd name="x6" fmla="+- hc dx1 0"/>
              <a:gd name="y1" fmla="+- svc 0 dy1"/>
              <a:gd name="y2" fmla="+- svc dy2 0"/>
              <a:gd name="y3" fmla="+- svc dy3 0"/>
              <a:gd name="iwd2" fmla="*/ swd2 a 50000"/>
              <a:gd name="ihd2" fmla="*/ shd2 a 50000"/>
              <a:gd name="sdx1" fmla="*/ iwd2 97493 100000"/>
              <a:gd name="sdx2" fmla="*/ iwd2 78183 100000"/>
              <a:gd name="sdx3" fmla="*/ iwd2 43388 100000"/>
              <a:gd name="sx1" fmla="+- hc 0 sdx1"/>
              <a:gd name="sx2" fmla="+- hc 0 sdx2"/>
              <a:gd name="sx3" fmla="+- hc 0 sdx3"/>
              <a:gd name="sx4" fmla="+- hc sdx3 0"/>
              <a:gd name="sx5" fmla="+- hc sdx2 0"/>
              <a:gd name="sx6" fmla="+- hc sdx1 0"/>
              <a:gd name="sdy1" fmla="*/ ihd2 90097 100000"/>
              <a:gd name="sdy2" fmla="*/ ihd2 22252 100000"/>
              <a:gd name="sdy3" fmla="*/ ihd2 62349 100000"/>
              <a:gd name="sy1" fmla="+- svc 0 sdy1"/>
              <a:gd name="sy2" fmla="+- svc 0 sdy2"/>
              <a:gd name="sy3" fmla="+- svc sdy3 0"/>
              <a:gd name="sy4" fmla="+- svc ihd2 0"/>
              <a:gd name="yAdj" fmla="+- svc 0 ihd2"/>
            </a:gdLst>
            <a:ahLst/>
            <a:cxnLst>
              <a:cxn ang="0">
                <a:pos x="x5" y="y1"/>
              </a:cxn>
              <a:cxn ang="0">
                <a:pos x="x6" y="y2"/>
              </a:cxn>
              <a:cxn ang="cd4">
                <a:pos x="x4" y="y3"/>
              </a:cxn>
              <a:cxn ang="cd4">
                <a:pos x="x3" y="y3"/>
              </a:cxn>
              <a:cxn ang="cd2">
                <a:pos x="x1" y="y2"/>
              </a:cxn>
              <a:cxn ang="cd2">
                <a:pos x="x2" y="y1"/>
              </a:cxn>
              <a:cxn ang="3">
                <a:pos x="hc" y="t"/>
              </a:cxn>
            </a:cxnLst>
            <a:rect l="l" t="t" r="r" b="b"/>
            <a:pathLst>
              <a:path w="2859" h="2823">
                <a:moveTo>
                  <a:pt x="1430" y="0"/>
                </a:moveTo>
                <a:cubicBezTo>
                  <a:pt x="1528" y="0"/>
                  <a:pt x="1625" y="10"/>
                  <a:pt x="1718" y="29"/>
                </a:cubicBezTo>
                <a:lnTo>
                  <a:pt x="1737" y="33"/>
                </a:lnTo>
                <a:lnTo>
                  <a:pt x="1886" y="450"/>
                </a:lnTo>
                <a:lnTo>
                  <a:pt x="2311" y="304"/>
                </a:lnTo>
                <a:lnTo>
                  <a:pt x="2313" y="305"/>
                </a:lnTo>
                <a:cubicBezTo>
                  <a:pt x="2466" y="425"/>
                  <a:pt x="2594" y="576"/>
                  <a:pt x="2687" y="748"/>
                </a:cubicBezTo>
                <a:lnTo>
                  <a:pt x="2699" y="771"/>
                </a:lnTo>
                <a:lnTo>
                  <a:pt x="2455" y="1182"/>
                </a:lnTo>
                <a:lnTo>
                  <a:pt x="2859" y="1450"/>
                </a:lnTo>
                <a:lnTo>
                  <a:pt x="2859" y="1467"/>
                </a:lnTo>
                <a:cubicBezTo>
                  <a:pt x="2854" y="1663"/>
                  <a:pt x="2810" y="1850"/>
                  <a:pt x="2733" y="2018"/>
                </a:cubicBezTo>
                <a:lnTo>
                  <a:pt x="2727" y="2032"/>
                </a:lnTo>
                <a:lnTo>
                  <a:pt x="2252" y="2094"/>
                </a:lnTo>
                <a:lnTo>
                  <a:pt x="2297" y="2567"/>
                </a:lnTo>
                <a:lnTo>
                  <a:pt x="2285" y="2576"/>
                </a:lnTo>
                <a:cubicBezTo>
                  <a:pt x="2139" y="2686"/>
                  <a:pt x="1970" y="2768"/>
                  <a:pt x="1787" y="2815"/>
                </a:cubicBezTo>
                <a:lnTo>
                  <a:pt x="1754" y="2823"/>
                </a:lnTo>
                <a:lnTo>
                  <a:pt x="1430" y="2500"/>
                </a:lnTo>
                <a:lnTo>
                  <a:pt x="1106" y="2823"/>
                </a:lnTo>
                <a:lnTo>
                  <a:pt x="1072" y="2815"/>
                </a:lnTo>
                <a:cubicBezTo>
                  <a:pt x="890" y="2768"/>
                  <a:pt x="721" y="2686"/>
                  <a:pt x="574" y="2576"/>
                </a:cubicBezTo>
                <a:lnTo>
                  <a:pt x="562" y="2567"/>
                </a:lnTo>
                <a:lnTo>
                  <a:pt x="608" y="2094"/>
                </a:lnTo>
                <a:lnTo>
                  <a:pt x="132" y="2032"/>
                </a:lnTo>
                <a:lnTo>
                  <a:pt x="126" y="2018"/>
                </a:lnTo>
                <a:cubicBezTo>
                  <a:pt x="50" y="1850"/>
                  <a:pt x="5" y="1663"/>
                  <a:pt x="0" y="1467"/>
                </a:cubicBezTo>
                <a:lnTo>
                  <a:pt x="0" y="1450"/>
                </a:lnTo>
                <a:lnTo>
                  <a:pt x="405" y="1182"/>
                </a:lnTo>
                <a:lnTo>
                  <a:pt x="161" y="771"/>
                </a:lnTo>
                <a:lnTo>
                  <a:pt x="172" y="748"/>
                </a:lnTo>
                <a:cubicBezTo>
                  <a:pt x="266" y="576"/>
                  <a:pt x="394" y="425"/>
                  <a:pt x="547" y="305"/>
                </a:cubicBezTo>
                <a:lnTo>
                  <a:pt x="548" y="304"/>
                </a:lnTo>
                <a:lnTo>
                  <a:pt x="974" y="450"/>
                </a:lnTo>
                <a:lnTo>
                  <a:pt x="1122" y="33"/>
                </a:lnTo>
                <a:lnTo>
                  <a:pt x="1142" y="29"/>
                </a:lnTo>
                <a:cubicBezTo>
                  <a:pt x="1235" y="10"/>
                  <a:pt x="1331" y="0"/>
                  <a:pt x="1430" y="0"/>
                </a:cubicBezTo>
                <a:close/>
              </a:path>
            </a:pathLst>
          </a:custGeom>
          <a:solidFill>
            <a:srgbClr val="849EB7"/>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rot="18840000">
            <a:off x="5212080" y="4561205"/>
            <a:ext cx="109855" cy="109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7224395" y="4197350"/>
            <a:ext cx="1022985" cy="691515"/>
          </a:xfrm>
          <a:prstGeom prst="roundRect">
            <a:avLst/>
          </a:prstGeom>
          <a:solidFill>
            <a:srgbClr val="849EB7"/>
          </a:solid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a:solidFill>
                  <a:schemeClr val="bg1"/>
                </a:solidFill>
                <a:latin typeface="微软雅黑" panose="020B0503020204020204" pitchFamily="34" charset="-122"/>
                <a:ea typeface="微软雅黑" panose="020B0503020204020204" pitchFamily="34" charset="-122"/>
                <a:sym typeface="+mn-ea"/>
              </a:rPr>
              <a:t>Slover</a:t>
            </a: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sp>
        <p:nvSpPr>
          <p:cNvPr id="19" name="圆角矩形 18"/>
          <p:cNvSpPr/>
          <p:nvPr/>
        </p:nvSpPr>
        <p:spPr>
          <a:xfrm>
            <a:off x="9250680" y="4154805"/>
            <a:ext cx="1022985" cy="691515"/>
          </a:xfrm>
          <a:prstGeom prst="roundRect">
            <a:avLst/>
          </a:prstGeom>
          <a:solidFill>
            <a:srgbClr val="849EB7"/>
          </a:solidFill>
          <a:ln>
            <a:solidFill>
              <a:srgbClr val="849EB7"/>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000">
                <a:solidFill>
                  <a:schemeClr val="bg1"/>
                </a:solidFill>
                <a:latin typeface="微软雅黑" panose="020B0503020204020204" pitchFamily="34" charset="-122"/>
                <a:ea typeface="微软雅黑" panose="020B0503020204020204" pitchFamily="34" charset="-122"/>
                <a:sym typeface="+mn-ea"/>
              </a:rPr>
              <a:t>输出</a:t>
            </a:r>
            <a:endParaRPr lang="zh-CN" altLang="en-US" sz="2000">
              <a:solidFill>
                <a:schemeClr val="bg1"/>
              </a:solidFill>
              <a:latin typeface="微软雅黑" panose="020B0503020204020204" pitchFamily="34" charset="-122"/>
              <a:ea typeface="微软雅黑" panose="020B0503020204020204" pitchFamily="34" charset="-122"/>
              <a:sym typeface="+mn-ea"/>
            </a:endParaRPr>
          </a:p>
        </p:txBody>
      </p:sp>
      <p:sp>
        <p:nvSpPr>
          <p:cNvPr id="20" name="燕尾形 19"/>
          <p:cNvSpPr/>
          <p:nvPr/>
        </p:nvSpPr>
        <p:spPr>
          <a:xfrm>
            <a:off x="8546465" y="43770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8830310" y="43770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燕尾形 21"/>
          <p:cNvSpPr/>
          <p:nvPr/>
        </p:nvSpPr>
        <p:spPr>
          <a:xfrm>
            <a:off x="687641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 26"/>
          <p:cNvSpPr/>
          <p:nvPr/>
        </p:nvSpPr>
        <p:spPr>
          <a:xfrm>
            <a:off x="721677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燕尾形 29"/>
          <p:cNvSpPr/>
          <p:nvPr/>
        </p:nvSpPr>
        <p:spPr>
          <a:xfrm>
            <a:off x="619569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燕尾形 30"/>
          <p:cNvSpPr/>
          <p:nvPr/>
        </p:nvSpPr>
        <p:spPr>
          <a:xfrm>
            <a:off x="653605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燕尾形 31"/>
          <p:cNvSpPr/>
          <p:nvPr/>
        </p:nvSpPr>
        <p:spPr>
          <a:xfrm>
            <a:off x="551497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燕尾形 32"/>
          <p:cNvSpPr/>
          <p:nvPr/>
        </p:nvSpPr>
        <p:spPr>
          <a:xfrm>
            <a:off x="585533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燕尾形 33"/>
          <p:cNvSpPr/>
          <p:nvPr/>
        </p:nvSpPr>
        <p:spPr>
          <a:xfrm>
            <a:off x="483425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燕尾形 34"/>
          <p:cNvSpPr/>
          <p:nvPr/>
        </p:nvSpPr>
        <p:spPr>
          <a:xfrm>
            <a:off x="517461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p:cNvSpPr/>
          <p:nvPr/>
        </p:nvSpPr>
        <p:spPr>
          <a:xfrm>
            <a:off x="415353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燕尾形 36"/>
          <p:cNvSpPr/>
          <p:nvPr/>
        </p:nvSpPr>
        <p:spPr>
          <a:xfrm>
            <a:off x="449389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燕尾形 37"/>
          <p:cNvSpPr/>
          <p:nvPr/>
        </p:nvSpPr>
        <p:spPr>
          <a:xfrm>
            <a:off x="347281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燕尾形 38"/>
          <p:cNvSpPr/>
          <p:nvPr/>
        </p:nvSpPr>
        <p:spPr>
          <a:xfrm>
            <a:off x="3813175" y="334010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39"/>
          <p:cNvSpPr/>
          <p:nvPr/>
        </p:nvSpPr>
        <p:spPr>
          <a:xfrm rot="16200000">
            <a:off x="3132455" y="3591560"/>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040380" y="4123055"/>
            <a:ext cx="567690" cy="691515"/>
          </a:xfrm>
          <a:prstGeom prst="roundRect">
            <a:avLst/>
          </a:prstGeom>
          <a:solidFill>
            <a:srgbClr val="849EB7"/>
          </a:solidFill>
          <a:ln w="15875">
            <a:solidFill>
              <a:srgbClr val="435C73"/>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sp>
        <p:nvSpPr>
          <p:cNvPr id="100" name="圆角矩形 99"/>
          <p:cNvSpPr/>
          <p:nvPr/>
        </p:nvSpPr>
        <p:spPr>
          <a:xfrm>
            <a:off x="3167380" y="4250055"/>
            <a:ext cx="567690" cy="691515"/>
          </a:xfrm>
          <a:prstGeom prst="roundRect">
            <a:avLst/>
          </a:prstGeom>
          <a:solidFill>
            <a:srgbClr val="849EB7"/>
          </a:solidFill>
          <a:ln w="15875">
            <a:solidFill>
              <a:srgbClr val="435C73"/>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sp>
        <p:nvSpPr>
          <p:cNvPr id="101" name="圆角矩形 100"/>
          <p:cNvSpPr/>
          <p:nvPr/>
        </p:nvSpPr>
        <p:spPr>
          <a:xfrm>
            <a:off x="3294380" y="4377055"/>
            <a:ext cx="567690" cy="691515"/>
          </a:xfrm>
          <a:prstGeom prst="roundRect">
            <a:avLst/>
          </a:prstGeom>
          <a:solidFill>
            <a:srgbClr val="849EB7"/>
          </a:solidFill>
          <a:ln w="15875">
            <a:solidFill>
              <a:srgbClr val="435C73"/>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a:solidFill>
                  <a:schemeClr val="bg1"/>
                </a:solidFill>
                <a:latin typeface="微软雅黑" panose="020B0503020204020204" pitchFamily="34" charset="-122"/>
                <a:ea typeface="微软雅黑" panose="020B0503020204020204" pitchFamily="34" charset="-122"/>
                <a:sym typeface="+mn-ea"/>
              </a:rPr>
              <a:t>P</a:t>
            </a:r>
            <a:endParaRPr lang="en-US" altLang="zh-CN" sz="2000">
              <a:solidFill>
                <a:schemeClr val="bg1"/>
              </a:solidFill>
              <a:latin typeface="微软雅黑" panose="020B0503020204020204" pitchFamily="34" charset="-122"/>
              <a:ea typeface="微软雅黑" panose="020B0503020204020204" pitchFamily="34" charset="-122"/>
              <a:sym typeface="+mn-ea"/>
            </a:endParaRPr>
          </a:p>
        </p:txBody>
      </p:sp>
      <p:sp>
        <p:nvSpPr>
          <p:cNvPr id="102" name="燕尾形 101"/>
          <p:cNvSpPr/>
          <p:nvPr/>
        </p:nvSpPr>
        <p:spPr>
          <a:xfrm rot="5400000">
            <a:off x="7596505" y="352234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燕尾形 102"/>
          <p:cNvSpPr/>
          <p:nvPr/>
        </p:nvSpPr>
        <p:spPr>
          <a:xfrm rot="5400000">
            <a:off x="7596505" y="383349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2656205" y="5068570"/>
            <a:ext cx="1554480" cy="645160"/>
          </a:xfrm>
          <a:prstGeom prst="rect">
            <a:avLst/>
          </a:prstGeom>
          <a:noFill/>
        </p:spPr>
        <p:txBody>
          <a:bodyPr wrap="none" rtlCol="0">
            <a:spAutoFit/>
          </a:bodyPr>
          <a:lstStyle/>
          <a:p>
            <a:pPr algn="ctr"/>
            <a:r>
              <a:rPr lang="en-US" altLang="zh-CN">
                <a:solidFill>
                  <a:srgbClr val="849EB7"/>
                </a:solidFill>
              </a:rPr>
              <a:t>Planner</a:t>
            </a:r>
            <a:endParaRPr lang="en-US" altLang="zh-CN">
              <a:solidFill>
                <a:srgbClr val="849EB7"/>
              </a:solidFill>
            </a:endParaRPr>
          </a:p>
          <a:p>
            <a:pPr algn="ctr"/>
            <a:r>
              <a:rPr lang="zh-CN" altLang="en-US">
                <a:solidFill>
                  <a:srgbClr val="849EB7"/>
                </a:solidFill>
              </a:rPr>
              <a:t>进行计划拆分</a:t>
            </a:r>
            <a:endParaRPr lang="zh-CN" altLang="en-US">
              <a:solidFill>
                <a:srgbClr val="849EB7"/>
              </a:solidFill>
            </a:endParaRPr>
          </a:p>
        </p:txBody>
      </p:sp>
      <p:sp>
        <p:nvSpPr>
          <p:cNvPr id="105" name="燕尾形 104"/>
          <p:cNvSpPr/>
          <p:nvPr/>
        </p:nvSpPr>
        <p:spPr>
          <a:xfrm>
            <a:off x="4135120" y="43897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燕尾形 105"/>
          <p:cNvSpPr/>
          <p:nvPr/>
        </p:nvSpPr>
        <p:spPr>
          <a:xfrm>
            <a:off x="4446905" y="43897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燕尾形 106"/>
          <p:cNvSpPr/>
          <p:nvPr/>
        </p:nvSpPr>
        <p:spPr>
          <a:xfrm>
            <a:off x="6386195" y="43897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燕尾形 107"/>
          <p:cNvSpPr/>
          <p:nvPr/>
        </p:nvSpPr>
        <p:spPr>
          <a:xfrm>
            <a:off x="6697980" y="4389755"/>
            <a:ext cx="278130" cy="247650"/>
          </a:xfrm>
          <a:prstGeom prst="chevron">
            <a:avLst/>
          </a:prstGeom>
          <a:gradFill>
            <a:gsLst>
              <a:gs pos="0">
                <a:srgbClr val="E6ECF1"/>
              </a:gs>
              <a:gs pos="99000">
                <a:srgbClr val="849EB7"/>
              </a:gs>
              <a:gs pos="100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70355" cy="534035"/>
          </a:xfrm>
        </p:spPr>
        <p:txBody>
          <a:bodyPr/>
          <a:lstStyle/>
          <a:p>
            <a:pPr algn="l"/>
            <a:r>
              <a:rPr lang="zh-CN" altLang="en-US" dirty="0"/>
              <a:t>Rewoo</a:t>
            </a:r>
            <a:endParaRPr lang="zh-CN" altLang="en-US" dirty="0"/>
          </a:p>
        </p:txBody>
      </p:sp>
      <p:sp>
        <p:nvSpPr>
          <p:cNvPr id="4" name="文本框 3"/>
          <p:cNvSpPr txBox="1"/>
          <p:nvPr/>
        </p:nvSpPr>
        <p:spPr>
          <a:xfrm>
            <a:off x="232013" y="1256789"/>
            <a:ext cx="11064240" cy="132207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ReWOO框架将ALM的关键组件（逐步推理、工具调用和摘要）划分为三个独立的模块：Planner、Worker和Solver。Planner负责分解一项任务，制定一个相互依存的规划蓝图，并将每个规划都分配给Worker。Worker利用工具检索外部知识来为每个规划提供证据。Solver则负责综合所有规划和证据，生成初始任务的最终答案。</a:t>
            </a:r>
            <a:endParaRPr lang="zh-CN" sz="2000" dirty="0">
              <a:latin typeface="Times New Roman" panose="02020603050405020304" pitchFamily="18" charset="0"/>
              <a:ea typeface="宋体" panose="02010600030101010101" pitchFamily="2" charset="-122"/>
            </a:endParaRPr>
          </a:p>
        </p:txBody>
      </p:sp>
      <p:pic>
        <p:nvPicPr>
          <p:cNvPr id="3" name="图片 -2147482613"/>
          <p:cNvPicPr>
            <a:picLocks noChangeAspect="1"/>
          </p:cNvPicPr>
          <p:nvPr/>
        </p:nvPicPr>
        <p:blipFill>
          <a:blip r:embed="rId1"/>
          <a:srcRect l="51624" t="295"/>
          <a:stretch>
            <a:fillRect/>
          </a:stretch>
        </p:blipFill>
        <p:spPr>
          <a:xfrm>
            <a:off x="7437120" y="2335530"/>
            <a:ext cx="4093845" cy="3702685"/>
          </a:xfrm>
          <a:prstGeom prst="rect">
            <a:avLst/>
          </a:prstGeom>
          <a:noFill/>
          <a:ln w="9525">
            <a:noFill/>
          </a:ln>
        </p:spPr>
      </p:pic>
      <p:sp>
        <p:nvSpPr>
          <p:cNvPr id="8" name="文本框 7"/>
          <p:cNvSpPr txBox="1"/>
          <p:nvPr/>
        </p:nvSpPr>
        <p:spPr>
          <a:xfrm>
            <a:off x="231775" y="2614295"/>
            <a:ext cx="7045960" cy="1630045"/>
          </a:xfrm>
          <a:prstGeom prst="rect">
            <a:avLst/>
          </a:prstGeom>
          <a:noFill/>
        </p:spPr>
        <p:txBody>
          <a:bodyPr wrap="square" rtlCol="0">
            <a:spAutoFit/>
          </a:bodyPr>
          <a:lstStyle/>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在接收到用户的任务时，Planner立即生成一份相互依赖的计划表(P)列表，并调用Worker从工具中获取证据(E)。最后，将用户的任务与之前所有的P及对应的E结合，然后传入Solver进行总结并输出，以得到最终答案。这个过程中没有对工具输出的重复词元提示，且仅需要调用两次LLM。</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8900" y="2274570"/>
            <a:ext cx="8470900" cy="4020820"/>
          </a:xfrm>
          <a:prstGeom prst="rect">
            <a:avLst/>
          </a:prstGeom>
        </p:spPr>
        <p:txBody>
          <a:bodyPr wrap="square">
            <a:spAutoFit/>
          </a:bodyPr>
          <a:lstStyle/>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rPr>
              <a:t>什么是智能体？</a:t>
            </a:r>
            <a:endParaRPr lang="en-US" altLang="zh-CN"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rPr>
              <a:t>大语言模型工具使用</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rPr>
              <a:t>常见的Agent实现方法</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sym typeface="+mn-ea"/>
              </a:rPr>
              <a:t>工具学习实战</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sym typeface="+mn-ea"/>
              </a:rPr>
              <a:t>基于Langchain和Qwen模型实现简易Agent</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sym typeface="+mn-ea"/>
              </a:rPr>
              <a:t>基于Llama-factory项目的Agent微调</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2800" b="1" dirty="0">
                <a:gradFill>
                  <a:gsLst>
                    <a:gs pos="0">
                      <a:srgbClr val="008E7D"/>
                    </a:gs>
                    <a:gs pos="53000">
                      <a:srgbClr val="005C51"/>
                    </a:gs>
                  </a:gsLst>
                  <a:lin ang="5400000" scaled="0"/>
                </a:gradFill>
                <a:ea typeface="方正正粗黑简体" panose="02000000000000000000" pitchFamily="2" charset="-122"/>
                <a:sym typeface="+mn-ea"/>
              </a:rPr>
              <a:t>Agent框架使用—以Qwen-Agent为例</a:t>
            </a:r>
            <a:endParaRPr lang="zh-CN" altLang="en-US" sz="28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endParaRPr lang="zh-CN" altLang="en-US" sz="28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570355" cy="534035"/>
          </a:xfrm>
        </p:spPr>
        <p:txBody>
          <a:bodyPr/>
          <a:lstStyle/>
          <a:p>
            <a:pPr algn="l"/>
            <a:r>
              <a:rPr lang="zh-CN" altLang="en-US" dirty="0"/>
              <a:t>Rewoo</a:t>
            </a:r>
            <a:endParaRPr lang="zh-CN" altLang="en-US" dirty="0"/>
          </a:p>
        </p:txBody>
      </p:sp>
      <p:sp>
        <p:nvSpPr>
          <p:cNvPr id="4" name="文本框 3"/>
          <p:cNvSpPr txBox="1"/>
          <p:nvPr/>
        </p:nvSpPr>
        <p:spPr>
          <a:xfrm>
            <a:off x="231775" y="1008380"/>
            <a:ext cx="4137660" cy="470789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如下图所示，用户提问“生产Hennchata主要原料的干邑酒厂叫什么名字？”，Planner立刻分解成四个相互依赖的计划，比如第一个P是“搜索有关Hennchata的更多信息”，对应的#E1是调用维基百科工具查询“The Hennchata”。在划分计划之后，每个P调用Worker来获取观察结果。如#E1是调用维基百科工具查询“The Hennchata”，那么证据Evidence就是“Hennchata是一种由轩尼诗干邑组成的鸡尾酒...”。</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最后，框架将所有的P及对应的E输入到Solver中进行总结归纳，给出用户初始问题的最终答案。</a:t>
            </a:r>
            <a:endParaRPr lang="zh-CN" sz="2000" dirty="0">
              <a:latin typeface="Times New Roman" panose="02020603050405020304" pitchFamily="18" charset="0"/>
              <a:ea typeface="宋体" panose="02010600030101010101" pitchFamily="2" charset="-122"/>
            </a:endParaRPr>
          </a:p>
        </p:txBody>
      </p:sp>
      <p:pic>
        <p:nvPicPr>
          <p:cNvPr id="3" name="图片 -2147482614"/>
          <p:cNvPicPr>
            <a:picLocks noChangeAspect="1"/>
          </p:cNvPicPr>
          <p:nvPr/>
        </p:nvPicPr>
        <p:blipFill>
          <a:blip r:embed="rId1"/>
          <a:srcRect l="3625" t="15" r="482" b="13757"/>
          <a:stretch>
            <a:fillRect/>
          </a:stretch>
        </p:blipFill>
        <p:spPr>
          <a:xfrm>
            <a:off x="4369435" y="581660"/>
            <a:ext cx="7696835" cy="569531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2932430" cy="534035"/>
          </a:xfrm>
        </p:spPr>
        <p:txBody>
          <a:bodyPr/>
          <a:lstStyle/>
          <a:p>
            <a:pPr algn="l"/>
            <a:r>
              <a:rPr lang="zh-CN" altLang="en-US" dirty="0"/>
              <a:t>Agent-tuning</a:t>
            </a:r>
            <a:endParaRPr lang="zh-CN" altLang="en-US" dirty="0"/>
          </a:p>
        </p:txBody>
      </p:sp>
      <p:sp>
        <p:nvSpPr>
          <p:cNvPr id="4" name="文本框 3"/>
          <p:cNvSpPr txBox="1"/>
          <p:nvPr/>
        </p:nvSpPr>
        <p:spPr>
          <a:xfrm>
            <a:off x="232013" y="1256789"/>
            <a:ext cx="11064240" cy="501586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现有针对LLM代理能力的研究主要关注设计提示或构建框架来完成某一特定代理任务，而没有从根本上提升LLM自身的通用Agent能力。许多相关工作专注于提升LLM在特定方面的能力，通常这是以牺牲其通用能力作为代价，也降低了其泛化能力。对此，清华大学与智谱AI提出了Agent-tuning方法。</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Agent-tuning是一种简单而通用的调整语言模型的新方法，既可以增强LLM的Agent能力，有可以同时保持其通用LLM能力。该方法的核心在于两个组成部分：AgentInstruct数据集和混合指令微调策略。</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AgentInstruct是一个1866个经过挑选的、包含详细思维链的高质量交互轨迹的数据集，这些轨迹来自6个不同的真实场景任务，例如日常家务、数据库操作等。这些轨迹不仅包括了完整的指令、环境反馈、模型思考和行动等信息，而且每个决策步骤都提供了详细的思维链，帮助模型深入理解决策过程。</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混合指令微调策略则是将AgentInstruct数据集与来自通用领域的开源指令相结合，进行监督微调。这一策略通过混合特定比例的AgentInstruct数据和通用数据，旨在提升LLM在代理任务上的能力，同时保持其在通用任务上的性能。在AgentTuning中，使用了ShareGPT数据集中的会话数据作为通用领域的指令语料，并与AgentInstruct数据集混合，通过调整混合比例，确定了最佳的比例为0.2。</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2932430" cy="534035"/>
          </a:xfrm>
        </p:spPr>
        <p:txBody>
          <a:bodyPr/>
          <a:lstStyle/>
          <a:p>
            <a:pPr algn="l"/>
            <a:r>
              <a:rPr lang="zh-CN" altLang="en-US" dirty="0"/>
              <a:t>Agent-tuning</a:t>
            </a:r>
            <a:endParaRPr lang="zh-CN" altLang="en-US" dirty="0"/>
          </a:p>
        </p:txBody>
      </p:sp>
      <p:sp>
        <p:nvSpPr>
          <p:cNvPr id="4" name="文本框 3"/>
          <p:cNvSpPr txBox="1"/>
          <p:nvPr/>
        </p:nvSpPr>
        <p:spPr>
          <a:xfrm>
            <a:off x="232013" y="1256789"/>
            <a:ext cx="11064240" cy="193802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AgentTuning已经在多种自然语言处理任务中得到了验证，包括对话生成、问答系统、摘要生成等。此外，AgentTuning的错误分析表明，该方法显著减少了基本错误，比如格式错误、重复生成和拒绝回答。值得注意的是，这种方法不仅适用于语言模型，也适用于其他类型的模型。</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论文地址：https://arxiv.org/pdf/2310.12823.pdf</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GitHub地址：https://github.com/THUDM/AgentTuning</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4271645" cy="534035"/>
          </a:xfrm>
        </p:spPr>
        <p:txBody>
          <a:bodyPr/>
          <a:lstStyle/>
          <a:p>
            <a:pPr algn="l"/>
            <a:r>
              <a:rPr lang="zh-CN" altLang="en-US" dirty="0"/>
              <a:t>自定义Agent实现逻辑</a:t>
            </a:r>
            <a:endParaRPr lang="zh-CN" altLang="en-US" dirty="0"/>
          </a:p>
        </p:txBody>
      </p:sp>
      <p:sp>
        <p:nvSpPr>
          <p:cNvPr id="4" name="文本框 3"/>
          <p:cNvSpPr txBox="1"/>
          <p:nvPr/>
        </p:nvSpPr>
        <p:spPr>
          <a:xfrm>
            <a:off x="232013" y="1256789"/>
            <a:ext cx="11064240" cy="193802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本部分主要讲解一下自定义Agent的实现逻辑。如图所示，以LangChain为例，Agent的业务实现逻辑主要有以下一些流程。首先，用户对Agnet提出需要解决的问题，Agent对问题进行提示指令生成，进而将问题与提示输入到LLM中进行推理。LLM将会生成请求Agent的说明和调用工具的请求。Agent收到请求之后将会统筹处理，通过API调用工具检索所需信息，从而将统筹信息以及检索信息发送到LLM。针对所提问题，LLM对所有信息进行推理从而得到最终答案，并返回给Agent。最终，Agent将推理出的最终答案返回给用户。</a:t>
            </a:r>
            <a:endParaRPr lang="zh-CN" sz="2000" dirty="0">
              <a:latin typeface="Times New Roman" panose="02020603050405020304" pitchFamily="18" charset="0"/>
              <a:ea typeface="宋体" panose="02010600030101010101" pitchFamily="2" charset="-122"/>
            </a:endParaRPr>
          </a:p>
        </p:txBody>
      </p:sp>
      <p:pic>
        <p:nvPicPr>
          <p:cNvPr id="75" name="图片 74"/>
          <p:cNvPicPr>
            <a:picLocks noChangeAspect="1"/>
          </p:cNvPicPr>
          <p:nvPr/>
        </p:nvPicPr>
        <p:blipFill>
          <a:blip r:embed="rId1"/>
          <a:stretch>
            <a:fillRect/>
          </a:stretch>
        </p:blipFill>
        <p:spPr>
          <a:xfrm>
            <a:off x="2791460" y="3060700"/>
            <a:ext cx="5312410" cy="361315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458845" cy="534035"/>
          </a:xfrm>
        </p:spPr>
        <p:txBody>
          <a:bodyPr/>
          <a:lstStyle/>
          <a:p>
            <a:pPr algn="l"/>
            <a:r>
              <a:rPr lang="zh-CN" altLang="en-US" dirty="0"/>
              <a:t>Agent微调数据集</a:t>
            </a:r>
            <a:endParaRPr lang="zh-CN" altLang="en-US" dirty="0"/>
          </a:p>
        </p:txBody>
      </p:sp>
      <p:sp>
        <p:nvSpPr>
          <p:cNvPr id="4" name="文本框 3"/>
          <p:cNvSpPr txBox="1"/>
          <p:nvPr/>
        </p:nvSpPr>
        <p:spPr>
          <a:xfrm>
            <a:off x="232013" y="1256789"/>
            <a:ext cx="11064240" cy="439991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1.COIG-CQIA 数据集包含了中国传统知识、豆瓣、弱智吧、知乎等中文互联网信息。该数据集旨在为中文 NLP 社区提供高质量且符合人类交互行为的指令微调数据。数据集地址为：https://modelscope.cn/datasets/AI-ModelScope/COIG-CQIA/summary</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2.魔搭通用Agent训练数据集 专为ModelScope-Agent设计的通用Agent训练数据集，用于实际应用中的模型训练。数据集地址为：https://modelscope.cn/datasets/AI-ModelScope/ms-agent-for-agentfabric/summary</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3.Alpaca-en 数据集是英文数据集，用于增强模型的英文处理能力。它是通过使用OpenAI的text-davinci-003模型自动生成的52K条指令遵循数据，用于微调斯坦福大学的Alpaca模型。数据集地址为：https://modelscope.cn/datasets/AI-ModelScope/alpaca-gpt4-data-en/summary</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4.Ms-bench 魔搭通用中文问答数据集，适用于中文问答任务的Agent能力提升。数据集地址为：https://modelscope.cn/datasets/iic/ms_bench/summary</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5.Agent-FLAN 数据集是上海人工智能实验室推出的智能体微调数据集，通过多轮对话方式分解原始数据，构建高效的智能体微调数据集。论文地址为：https://arxiv.org/abs/2403.12881，代码开源地址为：https://github.com/InternLM/Agent-FLAN</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458845" cy="534035"/>
          </a:xfrm>
        </p:spPr>
        <p:txBody>
          <a:bodyPr/>
          <a:lstStyle/>
          <a:p>
            <a:pPr algn="l"/>
            <a:r>
              <a:rPr lang="zh-CN" altLang="en-US" dirty="0"/>
              <a:t>Agent微调数据集</a:t>
            </a:r>
            <a:endParaRPr lang="zh-CN" altLang="en-US" dirty="0"/>
          </a:p>
        </p:txBody>
      </p:sp>
      <p:sp>
        <p:nvSpPr>
          <p:cNvPr id="4" name="文本框 3"/>
          <p:cNvSpPr txBox="1"/>
          <p:nvPr/>
        </p:nvSpPr>
        <p:spPr>
          <a:xfrm>
            <a:off x="232013" y="1256789"/>
            <a:ext cx="11064240" cy="532320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6.Firefly中文数据集：这是一个专门为中文环境设计的数据集，旨在提升模型在中文任务中的表现。数据集地址可以在SWIFT框架的支持数据集列表中找到。</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7.DeepCtrl多语数据集：这是一个多语言的数据集，可以帮助模型学习不同语言环境下的任务执行。具体的数据集地址和详情可以在SWIFT框架的文档中查询。</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8.Alpaca/ShareGPT：这些数据集提供了多种语言的对话示例，有助于模型在多语言环境下的Agent能力提升。可以通过SWIFT框架在训练Llama3模型时使用这些数据集。</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9.Agent-FLAN 数据集：由上海人工智能实验室 InternLM 团队推出的智能体微调数据集，通过多轮对话方式分解原始数据，构建了高效的智能体微调数据集。数据集的详细信息和使用方式可以在相关教程和代码仓库中找到。</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10.MOSS 数据集：由复旦大学推出的MOSS模型使用的数据集，包含了超过100万条对话训练数据，适合用于构建和训练对话Agent。更多信息可以在智源社区的MOSS介绍页面查看。</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11.M2Lingual 数据集：这是一个多语言、多轮次指令微调数据集，旨在提升大型语言模型在遵循指令方面的性能，覆盖了70种不同的语言，并包含了17种自然语言处理任务。数据集是完全合成的，使用特定的进化分类法生成，以确保数据的多样性和复杂性。数据集地址为：HyperAI超神经 M2Lingual 数据集 </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参考网站：https://hub.baai.ac.cn/view/33045</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lang="zh-CN" altLang="en-US" dirty="0"/>
              <a:t>工具学习实战</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808480" cy="534035"/>
          </a:xfrm>
        </p:spPr>
        <p:txBody>
          <a:bodyPr/>
          <a:lstStyle/>
          <a:p>
            <a:r>
              <a:rPr lang="zh-CN" altLang="en-US" dirty="0"/>
              <a:t>任务描述</a:t>
            </a:r>
            <a:endParaRPr lang="zh-CN" altLang="en-US" dirty="0"/>
          </a:p>
        </p:txBody>
      </p:sp>
      <p:sp>
        <p:nvSpPr>
          <p:cNvPr id="4" name="文本框 3"/>
          <p:cNvSpPr txBox="1"/>
          <p:nvPr/>
        </p:nvSpPr>
        <p:spPr>
          <a:xfrm>
            <a:off x="232013" y="1256789"/>
            <a:ext cx="11064240" cy="2553335"/>
          </a:xfrm>
          <a:prstGeom prst="rect">
            <a:avLst/>
          </a:prstGeom>
          <a:noFill/>
        </p:spPr>
        <p:txBody>
          <a:bodyPr wrap="square">
            <a:spAutoFit/>
          </a:bodyPr>
          <a:lstStyle/>
          <a:p>
            <a:r>
              <a:rPr lang="zh-CN" sz="2000" dirty="0">
                <a:latin typeface="Times New Roman" panose="02020603050405020304" pitchFamily="18" charset="0"/>
                <a:ea typeface="宋体" panose="02010600030101010101" pitchFamily="2" charset="-122"/>
              </a:rPr>
              <a:t>以Qwen1.5-4B为基础模型，glaive_toolcall和alpaca_gpt4_zh为训练数据，阐述基础模型工具学习的一般步骤和技术细节。</a:t>
            </a:r>
            <a:endParaRPr lang="zh-CN" sz="2000" dirty="0">
              <a:latin typeface="Times New Roman" panose="02020603050405020304" pitchFamily="18" charset="0"/>
              <a:ea typeface="宋体" panose="02010600030101010101" pitchFamily="2" charset="-122"/>
            </a:endParaRPr>
          </a:p>
          <a:p>
            <a:endParaRPr lang="zh-CN" sz="2000" dirty="0">
              <a:latin typeface="Times New Roman" panose="02020603050405020304" pitchFamily="18" charset="0"/>
              <a:ea typeface="宋体" panose="02010600030101010101" pitchFamily="2" charset="-122"/>
            </a:endParaRPr>
          </a:p>
          <a:p>
            <a:endParaRPr lang="zh-CN" sz="2000" dirty="0">
              <a:latin typeface="Times New Roman" panose="02020603050405020304" pitchFamily="18" charset="0"/>
              <a:ea typeface="宋体" panose="02010600030101010101" pitchFamily="2" charset="-122"/>
            </a:endParaRPr>
          </a:p>
          <a:p>
            <a:pPr marL="342900" indent="-342900">
              <a:buFont typeface="Wingdings" panose="05000000000000000000" charset="0"/>
              <a:buChar char="u"/>
            </a:pPr>
            <a:r>
              <a:rPr lang="zh-CN" sz="2000" dirty="0">
                <a:latin typeface="Times New Roman" panose="02020603050405020304" pitchFamily="18" charset="0"/>
                <a:ea typeface="宋体" panose="02010600030101010101" pitchFamily="2" charset="-122"/>
              </a:rPr>
              <a:t>工具学习数据集</a:t>
            </a:r>
            <a:endParaRPr lang="zh-CN" sz="2000" dirty="0">
              <a:latin typeface="Times New Roman" panose="02020603050405020304" pitchFamily="18" charset="0"/>
              <a:ea typeface="宋体" panose="02010600030101010101" pitchFamily="2" charset="-122"/>
            </a:endParaRPr>
          </a:p>
          <a:p>
            <a:pPr marL="342900" indent="-342900">
              <a:buFont typeface="Wingdings" panose="05000000000000000000" charset="0"/>
              <a:buChar char="u"/>
            </a:pPr>
            <a:r>
              <a:rPr lang="zh-CN" sz="2000" dirty="0">
                <a:latin typeface="Times New Roman" panose="02020603050405020304" pitchFamily="18" charset="0"/>
                <a:ea typeface="宋体" panose="02010600030101010101" pitchFamily="2" charset="-122"/>
              </a:rPr>
              <a:t>实验环境与训练脚本</a:t>
            </a:r>
            <a:endParaRPr lang="zh-CN" sz="2000" dirty="0">
              <a:latin typeface="Times New Roman" panose="02020603050405020304" pitchFamily="18" charset="0"/>
              <a:ea typeface="宋体" panose="02010600030101010101" pitchFamily="2" charset="-122"/>
            </a:endParaRPr>
          </a:p>
          <a:p>
            <a:pPr marL="342900" indent="-342900">
              <a:buFont typeface="Wingdings" panose="05000000000000000000" charset="0"/>
              <a:buChar char="u"/>
            </a:pPr>
            <a:r>
              <a:rPr lang="zh-CN" sz="2000" dirty="0">
                <a:latin typeface="Times New Roman" panose="02020603050405020304" pitchFamily="18" charset="0"/>
                <a:ea typeface="宋体" panose="02010600030101010101" pitchFamily="2" charset="-122"/>
              </a:rPr>
              <a:t>模型合并与部署</a:t>
            </a:r>
            <a:endParaRPr lang="zh-CN" sz="2000" dirty="0">
              <a:latin typeface="Times New Roman" panose="02020603050405020304" pitchFamily="18" charset="0"/>
              <a:ea typeface="宋体" panose="02010600030101010101" pitchFamily="2" charset="-122"/>
            </a:endParaRPr>
          </a:p>
          <a:p>
            <a:pPr marL="342900" indent="-342900">
              <a:buFont typeface="Wingdings" panose="05000000000000000000" charset="0"/>
              <a:buChar char="u"/>
            </a:pPr>
            <a:r>
              <a:rPr lang="zh-CN" sz="2000" dirty="0">
                <a:latin typeface="Times New Roman" panose="02020603050405020304" pitchFamily="18" charset="0"/>
                <a:ea typeface="宋体" panose="02010600030101010101" pitchFamily="2" charset="-122"/>
              </a:rPr>
              <a:t>测试效果</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41015" cy="534035"/>
          </a:xfrm>
        </p:spPr>
        <p:txBody>
          <a:bodyPr/>
          <a:lstStyle/>
          <a:p>
            <a:pPr algn="l"/>
            <a:r>
              <a:rPr dirty="0">
                <a:latin typeface="Times New Roman" panose="02020603050405020304" pitchFamily="18" charset="0"/>
                <a:ea typeface="宋体" panose="02010600030101010101" pitchFamily="2" charset="-122"/>
                <a:sym typeface="+mn-ea"/>
              </a:rPr>
              <a:t>工具学习数据集</a:t>
            </a:r>
            <a:endParaRPr lang="zh-CN" altLang="en-US" dirty="0"/>
          </a:p>
        </p:txBody>
      </p:sp>
      <p:pic>
        <p:nvPicPr>
          <p:cNvPr id="3" name="图片 1"/>
          <p:cNvPicPr/>
          <p:nvPr/>
        </p:nvPicPr>
        <p:blipFill>
          <a:blip r:embed="rId1"/>
          <a:stretch>
            <a:fillRect/>
          </a:stretch>
        </p:blipFill>
        <p:spPr bwMode="auto">
          <a:xfrm>
            <a:off x="1546860" y="1047750"/>
            <a:ext cx="8744585" cy="4601210"/>
          </a:xfrm>
          <a:prstGeom prst="rect">
            <a:avLst/>
          </a:prstGeom>
          <a:noFill/>
          <a:ln>
            <a:noFill/>
          </a:ln>
        </p:spPr>
      </p:pic>
      <p:sp>
        <p:nvSpPr>
          <p:cNvPr id="5" name="文本框 4"/>
          <p:cNvSpPr txBox="1"/>
          <p:nvPr/>
        </p:nvSpPr>
        <p:spPr>
          <a:xfrm>
            <a:off x="4401820" y="5822315"/>
            <a:ext cx="3035300" cy="398780"/>
          </a:xfrm>
          <a:prstGeom prst="rect">
            <a:avLst/>
          </a:prstGeom>
          <a:noFill/>
        </p:spPr>
        <p:txBody>
          <a:bodyPr wrap="square" rtlCol="0" anchor="t">
            <a:spAutoFit/>
          </a:bodyPr>
          <a:lstStyle/>
          <a:p>
            <a:pPr algn="ctr"/>
            <a:r>
              <a:rPr lang="zh-CN" sz="2000" dirty="0">
                <a:latin typeface="Times New Roman" panose="02020603050405020304" pitchFamily="18" charset="0"/>
                <a:ea typeface="宋体" panose="02010600030101010101" pitchFamily="2" charset="-122"/>
                <a:sym typeface="+mn-ea"/>
              </a:rPr>
              <a:t>Glaive_toolcall数据示例</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857625" cy="534035"/>
          </a:xfrm>
        </p:spPr>
        <p:txBody>
          <a:bodyPr/>
          <a:lstStyle/>
          <a:p>
            <a:pPr algn="l"/>
            <a:r>
              <a:rPr dirty="0">
                <a:latin typeface="Times New Roman" panose="02020603050405020304" pitchFamily="18" charset="0"/>
                <a:ea typeface="宋体" panose="02010600030101010101" pitchFamily="2" charset="-122"/>
                <a:sym typeface="+mn-ea"/>
              </a:rPr>
              <a:t>实验环境与训练脚本</a:t>
            </a:r>
            <a:endParaRPr lang="zh-CN" altLang="en-US" dirty="0"/>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1115799" y="945201"/>
            <a:ext cx="5515737" cy="5165042"/>
          </a:xfrm>
          <a:prstGeom prst="rect">
            <a:avLst/>
          </a:prstGeom>
          <a:noFill/>
          <a:ln>
            <a:noFill/>
          </a:ln>
        </p:spPr>
      </p:pic>
      <p:sp>
        <p:nvSpPr>
          <p:cNvPr id="5" name="文本框 4"/>
          <p:cNvSpPr txBox="1"/>
          <p:nvPr/>
        </p:nvSpPr>
        <p:spPr>
          <a:xfrm>
            <a:off x="2356017" y="6164174"/>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Qwen1.5-4B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模型训练代码</a:t>
            </a:r>
            <a:endParaRPr lang="zh-CN" sz="2000" dirty="0">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7018235" y="945201"/>
            <a:ext cx="4561317" cy="2308324"/>
          </a:xfrm>
          <a:prstGeom prst="rect">
            <a:avLst/>
          </a:prstGeom>
          <a:noFill/>
        </p:spPr>
        <p:txBody>
          <a:bodyPr wrap="square">
            <a:spAutoFit/>
          </a:bodyPr>
          <a:lstStyle/>
          <a:p>
            <a:pPr marL="285750" indent="-285750">
              <a:buFont typeface="Wingdings" panose="05000000000000000000" pitchFamily="2" charset="2"/>
              <a:buChar char="u"/>
            </a:pPr>
            <a:r>
              <a:rPr lang="zh-CN" altLang="en-US" kern="100" dirty="0">
                <a:latin typeface="Times New Roman" panose="02020603050405020304" pitchFamily="18" charset="0"/>
                <a:ea typeface="宋体" panose="02010600030101010101" pitchFamily="2" charset="-122"/>
              </a:rPr>
              <a:t>部署</a:t>
            </a:r>
            <a:r>
              <a:rPr lang="en-US" altLang="zh-CN" kern="100" dirty="0">
                <a:latin typeface="Times New Roman" panose="02020603050405020304" pitchFamily="18" charset="0"/>
                <a:ea typeface="宋体" panose="02010600030101010101" pitchFamily="2" charset="-122"/>
              </a:rPr>
              <a:t>llama factory</a:t>
            </a:r>
            <a:r>
              <a:rPr lang="zh-CN" altLang="en-US" kern="100" dirty="0">
                <a:latin typeface="Times New Roman" panose="02020603050405020304" pitchFamily="18" charset="0"/>
                <a:ea typeface="宋体" panose="02010600030101010101" pitchFamily="2" charset="-122"/>
              </a:rPr>
              <a:t>项目，创建虚拟环境。</a:t>
            </a:r>
            <a:endParaRPr lang="en-US" altLang="zh-CN" kern="100" dirty="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u"/>
            </a:pPr>
            <a:r>
              <a:rPr lang="zh-CN" altLang="en-US" kern="100" dirty="0">
                <a:latin typeface="Times New Roman" panose="02020603050405020304" pitchFamily="18" charset="0"/>
                <a:ea typeface="宋体" panose="02010600030101010101" pitchFamily="2" charset="-122"/>
              </a:rPr>
              <a:t>单卡训练：</a:t>
            </a:r>
            <a:r>
              <a:rPr lang="en-US" altLang="zh-CN" sz="1800" kern="100" dirty="0">
                <a:effectLst/>
                <a:latin typeface="Times New Roman" panose="02020603050405020304" pitchFamily="18" charset="0"/>
                <a:ea typeface="宋体" panose="02010600030101010101" pitchFamily="2" charset="-122"/>
              </a:rPr>
              <a:t>NVIDIA RTX A6000</a:t>
            </a:r>
            <a:endParaRPr lang="en-US" altLang="zh-CN" sz="1800" kern="100" dirty="0">
              <a:effectLst/>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注意修改训练模型所在路径（</a:t>
            </a:r>
            <a:r>
              <a:rPr lang="en-US" altLang="zh-CN" sz="1800" kern="100" dirty="0" err="1">
                <a:effectLst/>
                <a:latin typeface="Times New Roman" panose="02020603050405020304" pitchFamily="18" charset="0"/>
                <a:ea typeface="宋体" panose="02010600030101010101" pitchFamily="2" charset="-122"/>
              </a:rPr>
              <a:t>model_name_or_path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800" kern="100" dirty="0">
                <a:effectLst/>
                <a:latin typeface="Times New Roman" panose="02020603050405020304" pitchFamily="18" charset="0"/>
                <a:ea typeface="宋体" panose="02010600030101010101" pitchFamily="2" charset="-122"/>
              </a:rPr>
              <a:t>dataset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lora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微调的目标权重矩阵（</a:t>
            </a:r>
            <a:r>
              <a:rPr lang="en-US" altLang="zh-CN" sz="1800" kern="100" dirty="0" err="1">
                <a:effectLst/>
                <a:latin typeface="Times New Roman" panose="02020603050405020304" pitchFamily="18" charset="0"/>
                <a:ea typeface="宋体" panose="02010600030101010101" pitchFamily="2" charset="-122"/>
              </a:rPr>
              <a:t>lore_target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）、输出路径（</a:t>
            </a:r>
            <a:r>
              <a:rPr lang="en-US" altLang="zh-CN" sz="1800" kern="100" dirty="0" err="1">
                <a:effectLst/>
                <a:latin typeface="Times New Roman" panose="02020603050405020304" pitchFamily="18" charset="0"/>
                <a:ea typeface="宋体" panose="02010600030101010101" pitchFamily="2" charset="-122"/>
              </a:rPr>
              <a:t>output_dir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）、学习率（</a:t>
            </a:r>
            <a:r>
              <a:rPr lang="en-US" altLang="zh-CN" sz="1800" kern="100" dirty="0" err="1">
                <a:effectLst/>
                <a:latin typeface="Times New Roman" panose="02020603050405020304" pitchFamily="18" charset="0"/>
                <a:ea typeface="宋体" panose="02010600030101010101" pitchFamily="2" charset="-122"/>
              </a:rPr>
              <a:t>learning_rate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）和训练轮次（</a:t>
            </a:r>
            <a:r>
              <a:rPr lang="en-US" altLang="zh-CN" sz="1800" kern="100" dirty="0" err="1">
                <a:effectLst/>
                <a:latin typeface="Times New Roman" panose="02020603050405020304" pitchFamily="18" charset="0"/>
                <a:ea typeface="宋体" panose="02010600030101010101" pitchFamily="2" charset="-122"/>
              </a:rPr>
              <a:t>num_train_epochs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）等参数值。</a:t>
            </a:r>
            <a:endParaRPr lang="en-US" altLang="zh-CN"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dirty="0">
                <a:gradFill>
                  <a:gsLst>
                    <a:gs pos="0">
                      <a:srgbClr val="008E7D"/>
                    </a:gs>
                    <a:gs pos="53000">
                      <a:srgbClr val="005C51"/>
                    </a:gs>
                  </a:gsLst>
                  <a:lin ang="5400000" scaled="0"/>
                </a:gradFill>
                <a:ea typeface="方正正粗黑简体" panose="02000000000000000000" pitchFamily="2" charset="-122"/>
                <a:sym typeface="+mn-ea"/>
              </a:rPr>
              <a:t>什么是智能体？</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857625" cy="534035"/>
          </a:xfrm>
        </p:spPr>
        <p:txBody>
          <a:bodyPr/>
          <a:lstStyle/>
          <a:p>
            <a:pPr algn="l"/>
            <a:r>
              <a:rPr dirty="0">
                <a:latin typeface="Times New Roman" panose="02020603050405020304" pitchFamily="18" charset="0"/>
                <a:ea typeface="宋体" panose="02010600030101010101" pitchFamily="2" charset="-122"/>
                <a:sym typeface="+mn-ea"/>
              </a:rPr>
              <a:t>实验环境与训练脚本</a:t>
            </a:r>
            <a:endParaRPr lang="zh-CN" altLang="en-US" dirty="0"/>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374453" y="945201"/>
            <a:ext cx="6507050" cy="4712313"/>
          </a:xfrm>
          <a:prstGeom prst="rect">
            <a:avLst/>
          </a:prstGeom>
          <a:noFill/>
          <a:ln>
            <a:noFill/>
          </a:ln>
        </p:spPr>
      </p:pic>
      <p:sp>
        <p:nvSpPr>
          <p:cNvPr id="5" name="文本框 4"/>
          <p:cNvSpPr txBox="1"/>
          <p:nvPr/>
        </p:nvSpPr>
        <p:spPr>
          <a:xfrm>
            <a:off x="1883325" y="5728537"/>
            <a:ext cx="3489306"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Qwen1.5-4B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工具调用对话模板</a:t>
            </a:r>
            <a:endParaRPr lang="zh-CN" sz="2000" dirty="0">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6787498" y="945201"/>
            <a:ext cx="4561317" cy="646331"/>
          </a:xfrm>
          <a:prstGeom prst="rect">
            <a:avLst/>
          </a:prstGeom>
          <a:noFill/>
        </p:spPr>
        <p:txBody>
          <a:bodyPr wrap="square">
            <a:spAutoFit/>
          </a:bodyPr>
          <a:lstStyle/>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在脚本文件运行后，打开日志文件，可以看到模型对输入数据进行了格式转换</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474028" cy="535531"/>
          </a:xfrm>
        </p:spPr>
        <p:txBody>
          <a:bodyPr/>
          <a:lstStyle/>
          <a:p>
            <a:pPr marL="342900" indent="-342900">
              <a:buFont typeface="Wingdings" panose="05000000000000000000" charset="0"/>
              <a:buChar char="u"/>
            </a:pPr>
            <a:r>
              <a:rPr lang="zh-CN" altLang="zh-CN" sz="3200" dirty="0">
                <a:latin typeface="Times New Roman" panose="02020603050405020304" pitchFamily="18" charset="0"/>
                <a:ea typeface="宋体" panose="02010600030101010101" pitchFamily="2" charset="-122"/>
              </a:rPr>
              <a:t>模型合并与部署</a:t>
            </a:r>
            <a:endParaRPr lang="zh-CN" altLang="zh-CN" sz="3200" dirty="0">
              <a:latin typeface="Times New Roman" panose="02020603050405020304" pitchFamily="18" charset="0"/>
              <a:ea typeface="宋体" panose="02010600030101010101" pitchFamily="2" charset="-122"/>
            </a:endParaRPr>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452516" y="945201"/>
            <a:ext cx="6507050" cy="1922286"/>
          </a:xfrm>
          <a:prstGeom prst="rect">
            <a:avLst/>
          </a:prstGeom>
          <a:noFill/>
          <a:ln>
            <a:noFill/>
          </a:ln>
        </p:spPr>
      </p:pic>
      <p:sp>
        <p:nvSpPr>
          <p:cNvPr id="5" name="文本框 4"/>
          <p:cNvSpPr txBox="1"/>
          <p:nvPr/>
        </p:nvSpPr>
        <p:spPr>
          <a:xfrm>
            <a:off x="1961388" y="2937762"/>
            <a:ext cx="3489306"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模型合并命令</a:t>
            </a:r>
            <a:endParaRPr lang="zh-CN" sz="2000" dirty="0">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6959566" y="945201"/>
            <a:ext cx="4561317" cy="646331"/>
          </a:xfrm>
          <a:prstGeom prst="rect">
            <a:avLst/>
          </a:prstGeom>
          <a:noFill/>
        </p:spPr>
        <p:txBody>
          <a:bodyPr wrap="square">
            <a:spAutoFit/>
          </a:bodyPr>
          <a:lstStyle/>
          <a:p>
            <a:pPr marL="285750" indent="-285750">
              <a:buFont typeface="Wingdings" panose="05000000000000000000" pitchFamily="2" charset="2"/>
              <a:buChar char="u"/>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adapter_name_or_path</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对应了微调阶段的权重更新文件路径。</a:t>
            </a:r>
            <a:endParaRPr lang="en-US" altLang="zh-CN" kern="100" dirty="0">
              <a:latin typeface="Times New Roman" panose="02020603050405020304" pitchFamily="18" charset="0"/>
              <a:ea typeface="宋体" panose="02010600030101010101" pitchFamily="2" charset="-122"/>
            </a:endParaRP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232012" y="3429000"/>
            <a:ext cx="6555485" cy="535531"/>
          </a:xfrm>
          <a:prstGeom prst="rect">
            <a:avLst/>
          </a:prstGeom>
          <a:noFill/>
          <a:ln>
            <a:noFill/>
          </a:ln>
        </p:spPr>
      </p:pic>
      <p:sp>
        <p:nvSpPr>
          <p:cNvPr id="8" name="文本框 7"/>
          <p:cNvSpPr txBox="1"/>
          <p:nvPr/>
        </p:nvSpPr>
        <p:spPr>
          <a:xfrm>
            <a:off x="1961388" y="4084446"/>
            <a:ext cx="3489306" cy="369332"/>
          </a:xfrm>
          <a:prstGeom prst="rect">
            <a:avLst/>
          </a:prstGeom>
          <a:noFill/>
        </p:spPr>
        <p:txBody>
          <a:bodyPr wrap="square" rtlCol="0" anchor="t">
            <a:spAutoFit/>
          </a:bodyP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模型本地部署命令</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238113" cy="535531"/>
          </a:xfrm>
        </p:spPr>
        <p:txBody>
          <a:bodyPr/>
          <a:lstStyle/>
          <a:p>
            <a:pPr marL="342900" indent="-342900">
              <a:buFont typeface="Wingdings" panose="05000000000000000000" charset="0"/>
              <a:buChar char="u"/>
            </a:pPr>
            <a:r>
              <a:rPr lang="zh-CN" altLang="zh-CN" sz="3200" dirty="0">
                <a:latin typeface="Times New Roman" panose="02020603050405020304" pitchFamily="18" charset="0"/>
                <a:ea typeface="宋体" panose="02010600030101010101" pitchFamily="2" charset="-122"/>
              </a:rPr>
              <a:t>测试效果</a:t>
            </a:r>
            <a:endParaRPr lang="zh-CN" altLang="zh-CN" sz="3200" dirty="0">
              <a:latin typeface="Times New Roman" panose="02020603050405020304" pitchFamily="18" charset="0"/>
              <a:ea typeface="宋体" panose="02010600030101010101" pitchFamily="2" charset="-122"/>
            </a:endParaRPr>
          </a:p>
        </p:txBody>
      </p:sp>
      <p:sp>
        <p:nvSpPr>
          <p:cNvPr id="5" name="文本框 4"/>
          <p:cNvSpPr txBox="1"/>
          <p:nvPr/>
        </p:nvSpPr>
        <p:spPr>
          <a:xfrm>
            <a:off x="482966" y="1129867"/>
            <a:ext cx="5755464" cy="646331"/>
          </a:xfrm>
          <a:prstGeom prst="rect">
            <a:avLst/>
          </a:prstGeom>
          <a:noFill/>
        </p:spPr>
        <p:txBody>
          <a:bodyPr wrap="square" rtlCol="0" anchor="t">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a:t>
            </a:r>
            <a:r>
              <a:rPr lang="en-US" altLang="zh-CN" sz="1800" kern="100" dirty="0" err="1">
                <a:effectLst/>
                <a:latin typeface="Times New Roman" panose="02020603050405020304" pitchFamily="18" charset="0"/>
                <a:ea typeface="宋体" panose="02010600030101010101" pitchFamily="2" charset="-122"/>
              </a:rPr>
              <a:t>jieba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进行古诗分词为例，测试模型微调后使用工具处理任务的能力。</a:t>
            </a:r>
            <a:endParaRPr lang="zh-CN" sz="2000" dirty="0">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6959566" y="945201"/>
            <a:ext cx="4561317" cy="1754326"/>
          </a:xfrm>
          <a:prstGeom prst="rect">
            <a:avLst/>
          </a:prstGeom>
          <a:noFill/>
        </p:spPr>
        <p:txBody>
          <a:bodyPr wrap="square">
            <a:spAutoFit/>
          </a:bodyPr>
          <a:lstStyle/>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确保已安装</a:t>
            </a:r>
            <a:r>
              <a:rPr lang="en-US" altLang="zh-CN" sz="1800" kern="100" dirty="0" err="1">
                <a:effectLst/>
                <a:latin typeface="Times New Roman" panose="02020603050405020304" pitchFamily="18" charset="0"/>
                <a:ea typeface="宋体" panose="02010600030101010101" pitchFamily="2" charset="-122"/>
              </a:rPr>
              <a:t>openai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包，使用</a:t>
            </a:r>
            <a:r>
              <a:rPr lang="en-US" altLang="zh-CN" sz="1800" kern="100" dirty="0">
                <a:effectLst/>
                <a:latin typeface="Times New Roman" panose="02020603050405020304" pitchFamily="18" charset="0"/>
                <a:ea typeface="宋体" panose="02010600030101010101" pitchFamily="2" charset="-122"/>
              </a:rPr>
              <a:t>pip install </a:t>
            </a:r>
            <a:r>
              <a:rPr lang="en-US" altLang="zh-CN" sz="1800" kern="100" dirty="0" err="1">
                <a:effectLst/>
                <a:latin typeface="Times New Roman" panose="02020603050405020304" pitchFamily="18" charset="0"/>
                <a:ea typeface="宋体" panose="02010600030101010101" pitchFamily="2" charset="-122"/>
              </a:rPr>
              <a:t>openai</a:t>
            </a:r>
            <a:r>
              <a:rPr lang="en-US" altLang="zh-CN" sz="1800" kern="100" dirty="0">
                <a:effectLst/>
                <a:latin typeface="Times New Roman" panose="02020603050405020304" pitchFamily="18" charset="0"/>
                <a:ea typeface="宋体" panose="02010600030101010101" pitchFamily="2" charset="-122"/>
              </a:rPr>
              <a:t>==1.17.1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安装</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导入相关包及类。</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设置系统环境变量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定义古诗分词函数</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建立字符串与函数的映射</a:t>
            </a:r>
            <a:endParaRPr lang="en-US" altLang="zh-CN" kern="100" dirty="0">
              <a:latin typeface="Times New Roman" panose="02020603050405020304" pitchFamily="18" charset="0"/>
              <a:ea typeface="宋体" panose="02010600030101010101" pitchFamily="2" charset="-122"/>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1169965" y="1776198"/>
            <a:ext cx="4786453" cy="4487466"/>
          </a:xfrm>
          <a:prstGeom prst="rect">
            <a:avLst/>
          </a:prstGeom>
          <a:noFill/>
          <a:ln>
            <a:noFill/>
          </a:ln>
        </p:spPr>
      </p:pic>
      <p:sp>
        <p:nvSpPr>
          <p:cNvPr id="8" name="文本框 7"/>
          <p:cNvSpPr txBox="1"/>
          <p:nvPr/>
        </p:nvSpPr>
        <p:spPr>
          <a:xfrm>
            <a:off x="1818538" y="6263664"/>
            <a:ext cx="3489306"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导入相关包并定义古诗分词函数</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238113" cy="535531"/>
          </a:xfrm>
        </p:spPr>
        <p:txBody>
          <a:bodyPr/>
          <a:lstStyle/>
          <a:p>
            <a:pPr marL="342900" indent="-342900">
              <a:buFont typeface="Wingdings" panose="05000000000000000000" charset="0"/>
              <a:buChar char="u"/>
            </a:pPr>
            <a:r>
              <a:rPr lang="zh-CN" altLang="zh-CN" sz="3200" dirty="0">
                <a:latin typeface="Times New Roman" panose="02020603050405020304" pitchFamily="18" charset="0"/>
                <a:ea typeface="宋体" panose="02010600030101010101" pitchFamily="2" charset="-122"/>
              </a:rPr>
              <a:t>测试效果</a:t>
            </a:r>
            <a:endParaRPr lang="zh-CN" altLang="zh-CN" sz="3200" dirty="0">
              <a:latin typeface="Times New Roman" panose="02020603050405020304" pitchFamily="18" charset="0"/>
              <a:ea typeface="宋体" panose="02010600030101010101" pitchFamily="2" charset="-122"/>
            </a:endParaRPr>
          </a:p>
        </p:txBody>
      </p:sp>
      <p:sp>
        <p:nvSpPr>
          <p:cNvPr id="5" name="文本框 4"/>
          <p:cNvSpPr txBox="1"/>
          <p:nvPr/>
        </p:nvSpPr>
        <p:spPr>
          <a:xfrm>
            <a:off x="482966" y="1129867"/>
            <a:ext cx="5755464" cy="646331"/>
          </a:xfrm>
          <a:prstGeom prst="rect">
            <a:avLst/>
          </a:prstGeom>
          <a:noFill/>
        </p:spPr>
        <p:txBody>
          <a:bodyPr wrap="square" rtlCol="0" anchor="t">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a:t>
            </a:r>
            <a:r>
              <a:rPr lang="en-US" altLang="zh-CN" sz="1800" kern="100" dirty="0" err="1">
                <a:effectLst/>
                <a:latin typeface="Times New Roman" panose="02020603050405020304" pitchFamily="18" charset="0"/>
                <a:ea typeface="宋体" panose="02010600030101010101" pitchFamily="2" charset="-122"/>
              </a:rPr>
              <a:t>jieba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进行古诗分词为例，测试模型微调后使用工具处理任务的能力。</a:t>
            </a:r>
            <a:endParaRPr lang="zh-CN" sz="2000" dirty="0">
              <a:latin typeface="Times New Roman" panose="02020603050405020304" pitchFamily="18" charset="0"/>
              <a:ea typeface="宋体" panose="02010600030101010101" pitchFamily="2" charset="-122"/>
              <a:sym typeface="+mn-ea"/>
            </a:endParaRPr>
          </a:p>
        </p:txBody>
      </p:sp>
      <p:sp>
        <p:nvSpPr>
          <p:cNvPr id="6" name="文本框 5"/>
          <p:cNvSpPr txBox="1"/>
          <p:nvPr/>
        </p:nvSpPr>
        <p:spPr>
          <a:xfrm>
            <a:off x="6959566" y="945201"/>
            <a:ext cx="4561317" cy="923330"/>
          </a:xfrm>
          <a:prstGeom prst="rect">
            <a:avLst/>
          </a:prstGeom>
          <a:noFill/>
        </p:spPr>
        <p:txBody>
          <a:bodyPr wrap="square">
            <a:spAutoFit/>
          </a:bodyPr>
          <a:lstStyle/>
          <a:p>
            <a:pPr marL="285750" indent="-285750">
              <a:buFont typeface="Wingdings" panose="05000000000000000000" pitchFamily="2" charset="2"/>
              <a:buChar char="u"/>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a:t>
            </a:r>
            <a:r>
              <a:rPr lang="en-US" altLang="zh-CN" sz="1800" kern="100" dirty="0" err="1">
                <a:effectLst/>
                <a:latin typeface="Times New Roman" panose="02020603050405020304" pitchFamily="18" charset="0"/>
                <a:ea typeface="宋体" panose="02010600030101010101" pitchFamily="2" charset="-122"/>
              </a:rPr>
              <a:t>OpenAI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支持的格式添加模型可使用的工具</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创建会话</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，测试效果。</a:t>
            </a:r>
            <a:endParaRPr lang="en-US" altLang="zh-CN" kern="100" dirty="0">
              <a:latin typeface="Times New Roman" panose="02020603050405020304" pitchFamily="18" charset="0"/>
              <a:ea typeface="宋体" panose="02010600030101010101" pitchFamily="2" charset="-122"/>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618760" y="1776198"/>
            <a:ext cx="5888861" cy="4314257"/>
          </a:xfrm>
          <a:prstGeom prst="rect">
            <a:avLst/>
          </a:prstGeom>
          <a:noFill/>
          <a:ln>
            <a:noFill/>
          </a:ln>
        </p:spPr>
      </p:pic>
      <p:sp>
        <p:nvSpPr>
          <p:cNvPr id="8" name="文本框 7"/>
          <p:cNvSpPr txBox="1"/>
          <p:nvPr/>
        </p:nvSpPr>
        <p:spPr>
          <a:xfrm>
            <a:off x="1818537" y="6149273"/>
            <a:ext cx="3489306"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测试工具运用效果</a:t>
            </a:r>
            <a:endParaRPr lang="zh-CN" sz="2000" dirty="0">
              <a:latin typeface="Times New Roman" panose="02020603050405020304" pitchFamily="18" charset="0"/>
              <a:ea typeface="宋体" panose="02010600030101010101" pitchFamily="2" charset="-122"/>
              <a:sym typeface="+mn-ea"/>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6760703" y="2979876"/>
            <a:ext cx="5348687" cy="515353"/>
          </a:xfrm>
          <a:prstGeom prst="rect">
            <a:avLst/>
          </a:prstGeom>
          <a:noFill/>
          <a:ln>
            <a:noFill/>
          </a:ln>
        </p:spPr>
      </p:pic>
      <p:sp>
        <p:nvSpPr>
          <p:cNvPr id="10" name="文本框 9"/>
          <p:cNvSpPr txBox="1"/>
          <p:nvPr/>
        </p:nvSpPr>
        <p:spPr>
          <a:xfrm>
            <a:off x="7495571" y="3574045"/>
            <a:ext cx="3489306"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模型输出</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2353845"/>
            <a:ext cx="6154048" cy="1994392"/>
          </a:xfrm>
        </p:spPr>
        <p:txBody>
          <a:bodyPr/>
          <a:lstStyle/>
          <a:p>
            <a:r>
              <a:rPr lang="zh-CN" altLang="en-US" dirty="0"/>
              <a:t>基于</a:t>
            </a:r>
            <a:r>
              <a:rPr lang="en-US" altLang="zh-CN" dirty="0" err="1"/>
              <a:t>Langchain</a:t>
            </a:r>
            <a:r>
              <a:rPr lang="zh-CN" altLang="en-US" dirty="0"/>
              <a:t>和</a:t>
            </a:r>
            <a:r>
              <a:rPr lang="en-US" altLang="zh-CN" dirty="0" err="1"/>
              <a:t>Qwen</a:t>
            </a:r>
            <a:r>
              <a:rPr lang="zh-CN" altLang="en-US" dirty="0"/>
              <a:t>模型实现简易</a:t>
            </a:r>
            <a:r>
              <a:rPr lang="en-US" altLang="zh-CN" dirty="0"/>
              <a:t>Agent</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808480" cy="534035"/>
          </a:xfrm>
        </p:spPr>
        <p:txBody>
          <a:bodyPr/>
          <a:lstStyle/>
          <a:p>
            <a:r>
              <a:rPr lang="zh-CN" altLang="en-US" dirty="0"/>
              <a:t>任务描述</a:t>
            </a:r>
            <a:endParaRPr lang="zh-CN" altLang="en-US" dirty="0"/>
          </a:p>
        </p:txBody>
      </p:sp>
      <p:sp>
        <p:nvSpPr>
          <p:cNvPr id="4" name="文本框 3"/>
          <p:cNvSpPr txBox="1"/>
          <p:nvPr/>
        </p:nvSpPr>
        <p:spPr>
          <a:xfrm>
            <a:off x="232013" y="1256789"/>
            <a:ext cx="11064240" cy="1631216"/>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rPr>
              <a:t>本部分结合</a:t>
            </a:r>
            <a:r>
              <a:rPr lang="en-US" altLang="zh-CN" sz="2000" dirty="0">
                <a:latin typeface="Times New Roman" panose="02020603050405020304" pitchFamily="18" charset="0"/>
                <a:ea typeface="宋体" panose="02010600030101010101" pitchFamily="2" charset="-122"/>
              </a:rPr>
              <a:t>Qwen1.5-7B-Chat</a:t>
            </a:r>
            <a:r>
              <a:rPr lang="zh-CN" altLang="en-US" sz="2000" dirty="0">
                <a:latin typeface="Times New Roman" panose="02020603050405020304" pitchFamily="18" charset="0"/>
                <a:ea typeface="宋体" panose="02010600030101010101" pitchFamily="2" charset="-122"/>
              </a:rPr>
              <a:t>模型和</a:t>
            </a:r>
            <a:r>
              <a:rPr lang="en-US" altLang="zh-CN" sz="2000" dirty="0" err="1">
                <a:latin typeface="Times New Roman" panose="02020603050405020304" pitchFamily="18" charset="0"/>
                <a:ea typeface="宋体" panose="02010600030101010101" pitchFamily="2" charset="-122"/>
              </a:rPr>
              <a:t>langchain</a:t>
            </a:r>
            <a:r>
              <a:rPr lang="zh-CN" altLang="en-US" sz="2000" dirty="0">
                <a:latin typeface="Times New Roman" panose="02020603050405020304" pitchFamily="18" charset="0"/>
                <a:ea typeface="宋体" panose="02010600030101010101" pitchFamily="2" charset="-122"/>
              </a:rPr>
              <a:t>模块实现简易</a:t>
            </a:r>
            <a:r>
              <a:rPr lang="en-US" altLang="zh-CN" sz="2000" dirty="0">
                <a:latin typeface="Times New Roman" panose="02020603050405020304" pitchFamily="18" charset="0"/>
                <a:ea typeface="宋体" panose="02010600030101010101" pitchFamily="2" charset="-122"/>
              </a:rPr>
              <a:t>Agent</a:t>
            </a:r>
            <a:r>
              <a:rPr lang="zh-CN" altLang="en-US" sz="2000" dirty="0">
                <a:latin typeface="Times New Roman" panose="02020603050405020304" pitchFamily="18" charset="0"/>
                <a:ea typeface="宋体" panose="02010600030101010101" pitchFamily="2" charset="-122"/>
              </a:rPr>
              <a:t>，仍以古诗分词工具为例。</a:t>
            </a:r>
            <a:endParaRPr lang="en-US" altLang="zh-CN" sz="2000"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准备工作：</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u"/>
            </a:pPr>
            <a:r>
              <a:rPr lang="zh-CN" altLang="en-US" sz="2000" dirty="0">
                <a:latin typeface="Times New Roman" panose="02020603050405020304" pitchFamily="18" charset="0"/>
                <a:ea typeface="宋体" panose="02010600030101010101" pitchFamily="2" charset="-122"/>
              </a:rPr>
              <a:t>安装</a:t>
            </a:r>
            <a:r>
              <a:rPr lang="en-US" altLang="zh-CN" sz="2000" dirty="0" err="1">
                <a:latin typeface="Times New Roman" panose="02020603050405020304" pitchFamily="18" charset="0"/>
                <a:ea typeface="宋体" panose="02010600030101010101" pitchFamily="2" charset="-122"/>
              </a:rPr>
              <a:t>langchain</a:t>
            </a:r>
            <a:r>
              <a:rPr lang="zh-CN" altLang="en-US" sz="2000" dirty="0">
                <a:latin typeface="Times New Roman" panose="02020603050405020304" pitchFamily="18" charset="0"/>
                <a:ea typeface="宋体" panose="02010600030101010101" pitchFamily="2" charset="-122"/>
              </a:rPr>
              <a:t>、</a:t>
            </a:r>
            <a:r>
              <a:rPr lang="en-US" altLang="zh-CN" sz="2000" dirty="0" err="1">
                <a:latin typeface="Times New Roman" panose="02020603050405020304" pitchFamily="18" charset="0"/>
                <a:ea typeface="宋体" panose="02010600030101010101" pitchFamily="2" charset="-122"/>
              </a:rPr>
              <a:t>langchain_core</a:t>
            </a:r>
            <a:r>
              <a:rPr lang="zh-CN" altLang="en-US" sz="2000" dirty="0">
                <a:latin typeface="Times New Roman" panose="02020603050405020304" pitchFamily="18" charset="0"/>
                <a:ea typeface="宋体" panose="02010600030101010101" pitchFamily="2" charset="-122"/>
              </a:rPr>
              <a:t>和</a:t>
            </a:r>
            <a:r>
              <a:rPr lang="en-US" altLang="zh-CN" sz="2000" dirty="0" err="1">
                <a:latin typeface="Times New Roman" panose="02020603050405020304" pitchFamily="18" charset="0"/>
                <a:ea typeface="宋体" panose="02010600030101010101" pitchFamily="2" charset="-122"/>
              </a:rPr>
              <a:t>langchain_openai</a:t>
            </a:r>
            <a:r>
              <a:rPr lang="zh-CN" altLang="en-US" sz="2000" dirty="0">
                <a:latin typeface="Times New Roman" panose="02020603050405020304" pitchFamily="18" charset="0"/>
                <a:ea typeface="宋体" panose="02010600030101010101" pitchFamily="2" charset="-122"/>
              </a:rPr>
              <a:t>包，对应的版本分别为</a:t>
            </a:r>
            <a:r>
              <a:rPr lang="en-US" altLang="zh-CN" sz="2000" dirty="0">
                <a:latin typeface="Times New Roman" panose="02020603050405020304" pitchFamily="18" charset="0"/>
                <a:ea typeface="宋体" panose="02010600030101010101" pitchFamily="2" charset="-122"/>
              </a:rPr>
              <a:t>0.2.12</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0.2.29</a:t>
            </a:r>
            <a:r>
              <a:rPr lang="zh-CN" altLang="en-US" sz="2000" dirty="0">
                <a:latin typeface="Times New Roman" panose="02020603050405020304" pitchFamily="18" charset="0"/>
                <a:ea typeface="宋体" panose="02010600030101010101" pitchFamily="2" charset="-122"/>
              </a:rPr>
              <a:t>和</a:t>
            </a:r>
            <a:r>
              <a:rPr lang="en-US" altLang="zh-CN" sz="2000" dirty="0">
                <a:latin typeface="Times New Roman" panose="02020603050405020304" pitchFamily="18" charset="0"/>
                <a:ea typeface="宋体" panose="02010600030101010101" pitchFamily="2" charset="-122"/>
              </a:rPr>
              <a:t>0.1.21</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900" indent="-342900">
              <a:buFont typeface="Wingdings" panose="05000000000000000000" pitchFamily="2" charset="2"/>
              <a:buChar char="u"/>
            </a:pPr>
            <a:r>
              <a:rPr lang="zh-CN" altLang="en-US" sz="2000" dirty="0">
                <a:latin typeface="Times New Roman" panose="02020603050405020304" pitchFamily="18" charset="0"/>
                <a:ea typeface="宋体" panose="02010600030101010101" pitchFamily="2" charset="-122"/>
              </a:rPr>
              <a:t>借助</a:t>
            </a:r>
            <a:r>
              <a:rPr lang="en-US" altLang="zh-CN" sz="2000" dirty="0">
                <a:latin typeface="Times New Roman" panose="02020603050405020304" pitchFamily="18" charset="0"/>
                <a:ea typeface="宋体" panose="02010600030101010101" pitchFamily="2" charset="-122"/>
              </a:rPr>
              <a:t>llama factory </a:t>
            </a:r>
            <a:r>
              <a:rPr lang="zh-CN" altLang="en-US" sz="2000" dirty="0">
                <a:latin typeface="Times New Roman" panose="02020603050405020304" pitchFamily="18" charset="0"/>
                <a:ea typeface="宋体" panose="02010600030101010101" pitchFamily="2" charset="-122"/>
              </a:rPr>
              <a:t>在服务器部署模型。</a:t>
            </a:r>
            <a:endParaRPr lang="en-US" alt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32553" cy="535531"/>
          </a:xfrm>
        </p:spPr>
        <p:txBody>
          <a:bodyPr/>
          <a:lstStyle/>
          <a:p>
            <a:pPr algn="l"/>
            <a:r>
              <a:rPr lang="zh-CN" altLang="en-US" dirty="0">
                <a:latin typeface="Times New Roman" panose="02020603050405020304" pitchFamily="18" charset="0"/>
                <a:ea typeface="宋体" panose="02010600030101010101" pitchFamily="2" charset="-122"/>
                <a:sym typeface="+mn-ea"/>
              </a:rPr>
              <a:t>代码分解</a:t>
            </a:r>
            <a:endParaRPr lang="zh-CN" altLang="en-US" dirty="0"/>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526229" y="1624381"/>
            <a:ext cx="5413929" cy="1098592"/>
          </a:xfrm>
          <a:prstGeom prst="rect">
            <a:avLst/>
          </a:prstGeom>
          <a:noFill/>
          <a:ln>
            <a:noFill/>
          </a:ln>
        </p:spPr>
      </p:pic>
      <p:sp>
        <p:nvSpPr>
          <p:cNvPr id="5" name="文本框 4"/>
          <p:cNvSpPr txBox="1"/>
          <p:nvPr/>
        </p:nvSpPr>
        <p:spPr>
          <a:xfrm>
            <a:off x="1411624" y="2722973"/>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导入相关包</a:t>
            </a:r>
            <a:endParaRPr lang="zh-CN" sz="2000" dirty="0">
              <a:latin typeface="Times New Roman" panose="02020603050405020304" pitchFamily="18" charset="0"/>
              <a:ea typeface="宋体" panose="02010600030101010101" pitchFamily="2" charset="-122"/>
              <a:sym typeface="+mn-ea"/>
            </a:endParaRPr>
          </a:p>
        </p:txBody>
      </p:sp>
      <p:pic>
        <p:nvPicPr>
          <p:cNvPr id="6" name="图片 5"/>
          <p:cNvPicPr/>
          <p:nvPr/>
        </p:nvPicPr>
        <p:blipFill>
          <a:blip r:embed="rId2"/>
          <a:stretch>
            <a:fillRect/>
          </a:stretch>
        </p:blipFill>
        <p:spPr>
          <a:xfrm>
            <a:off x="366687" y="3309096"/>
            <a:ext cx="5729313" cy="881801"/>
          </a:xfrm>
          <a:prstGeom prst="rect">
            <a:avLst/>
          </a:prstGeom>
        </p:spPr>
      </p:pic>
      <p:sp>
        <p:nvSpPr>
          <p:cNvPr id="7" name="文本框 6"/>
          <p:cNvSpPr txBox="1"/>
          <p:nvPr/>
        </p:nvSpPr>
        <p:spPr>
          <a:xfrm>
            <a:off x="1411624" y="4348634"/>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定义系统环境变量</a:t>
            </a:r>
            <a:endParaRPr lang="zh-CN" sz="2000" dirty="0">
              <a:latin typeface="Times New Roman" panose="02020603050405020304" pitchFamily="18" charset="0"/>
              <a:ea typeface="宋体" panose="02010600030101010101" pitchFamily="2" charset="-122"/>
              <a:sym typeface="+mn-ea"/>
            </a:endParaRPr>
          </a:p>
        </p:txBody>
      </p:sp>
      <p:pic>
        <p:nvPicPr>
          <p:cNvPr id="8" name="图片 7"/>
          <p:cNvPicPr/>
          <p:nvPr/>
        </p:nvPicPr>
        <p:blipFill>
          <a:blip r:embed="rId3"/>
          <a:stretch>
            <a:fillRect/>
          </a:stretch>
        </p:blipFill>
        <p:spPr>
          <a:xfrm>
            <a:off x="6251844" y="1624381"/>
            <a:ext cx="5661180" cy="2891293"/>
          </a:xfrm>
          <a:prstGeom prst="rect">
            <a:avLst/>
          </a:prstGeom>
        </p:spPr>
      </p:pic>
      <p:sp>
        <p:nvSpPr>
          <p:cNvPr id="9" name="文本框 8"/>
          <p:cNvSpPr txBox="1"/>
          <p:nvPr/>
        </p:nvSpPr>
        <p:spPr>
          <a:xfrm>
            <a:off x="7564784" y="4348634"/>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函数定义与工具创建</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32553" cy="535531"/>
          </a:xfrm>
        </p:spPr>
        <p:txBody>
          <a:bodyPr/>
          <a:lstStyle/>
          <a:p>
            <a:pPr algn="l"/>
            <a:r>
              <a:rPr lang="zh-CN" altLang="en-US" dirty="0">
                <a:latin typeface="Times New Roman" panose="02020603050405020304" pitchFamily="18" charset="0"/>
                <a:ea typeface="宋体" panose="02010600030101010101" pitchFamily="2" charset="-122"/>
                <a:sym typeface="+mn-ea"/>
              </a:rPr>
              <a:t>代码分解</a:t>
            </a:r>
            <a:endParaRPr lang="zh-CN" altLang="en-US" dirty="0"/>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1039005" y="1133013"/>
            <a:ext cx="4364784" cy="778445"/>
          </a:xfrm>
          <a:prstGeom prst="rect">
            <a:avLst/>
          </a:prstGeom>
          <a:noFill/>
          <a:ln>
            <a:noFill/>
          </a:ln>
        </p:spPr>
      </p:pic>
      <p:sp>
        <p:nvSpPr>
          <p:cNvPr id="5" name="文本框 4"/>
          <p:cNvSpPr txBox="1"/>
          <p:nvPr/>
        </p:nvSpPr>
        <p:spPr>
          <a:xfrm>
            <a:off x="1428715" y="1933642"/>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初始化</a:t>
            </a:r>
            <a:r>
              <a:rPr lang="en-US" altLang="zh-CN" sz="1800" kern="100" dirty="0" err="1">
                <a:effectLst/>
                <a:latin typeface="Times New Roman" panose="02020603050405020304" pitchFamily="18" charset="0"/>
                <a:ea typeface="宋体" panose="02010600030101010101" pitchFamily="2" charset="-122"/>
              </a:rPr>
              <a:t>ChatOpenAI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实例</a:t>
            </a:r>
            <a:endParaRPr lang="zh-CN" sz="2000" dirty="0">
              <a:latin typeface="Times New Roman" panose="02020603050405020304" pitchFamily="18" charset="0"/>
              <a:ea typeface="宋体" panose="02010600030101010101" pitchFamily="2" charset="-122"/>
              <a:sym typeface="+mn-ea"/>
            </a:endParaRPr>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a:xfrm>
            <a:off x="1039005" y="2302974"/>
            <a:ext cx="4017153" cy="3989545"/>
          </a:xfrm>
          <a:prstGeom prst="rect">
            <a:avLst/>
          </a:prstGeom>
        </p:spPr>
      </p:pic>
      <p:sp>
        <p:nvSpPr>
          <p:cNvPr id="7" name="文本框 6"/>
          <p:cNvSpPr txBox="1"/>
          <p:nvPr/>
        </p:nvSpPr>
        <p:spPr>
          <a:xfrm>
            <a:off x="1355199" y="6333939"/>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提示词模版</a:t>
            </a:r>
            <a:endParaRPr lang="zh-CN" sz="2000" dirty="0">
              <a:latin typeface="Times New Roman" panose="02020603050405020304" pitchFamily="18" charset="0"/>
              <a:ea typeface="宋体" panose="02010600030101010101" pitchFamily="2" charset="-122"/>
              <a:sym typeface="+mn-ea"/>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a:xfrm>
            <a:off x="5212384" y="1911458"/>
            <a:ext cx="6809995" cy="1873732"/>
          </a:xfrm>
          <a:prstGeom prst="rect">
            <a:avLst/>
          </a:prstGeom>
        </p:spPr>
      </p:pic>
      <p:sp>
        <p:nvSpPr>
          <p:cNvPr id="9" name="文本框 8"/>
          <p:cNvSpPr txBox="1"/>
          <p:nvPr/>
        </p:nvSpPr>
        <p:spPr>
          <a:xfrm>
            <a:off x="7099731" y="3785190"/>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并执行</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2880917" cy="535531"/>
          </a:xfrm>
        </p:spPr>
        <p:txBody>
          <a:bodyPr/>
          <a:lstStyle/>
          <a:p>
            <a:pPr algn="l"/>
            <a:r>
              <a:rPr lang="en-US" altLang="zh-CN" dirty="0">
                <a:latin typeface="Times New Roman" panose="02020603050405020304" pitchFamily="18" charset="0"/>
                <a:ea typeface="宋体" panose="02010600030101010101" pitchFamily="2" charset="-122"/>
                <a:sym typeface="+mn-ea"/>
              </a:rPr>
              <a:t>Agent</a:t>
            </a:r>
            <a:r>
              <a:rPr lang="zh-CN" altLang="en-US" dirty="0">
                <a:latin typeface="Times New Roman" panose="02020603050405020304" pitchFamily="18" charset="0"/>
                <a:ea typeface="宋体" panose="02010600030101010101" pitchFamily="2" charset="-122"/>
                <a:sym typeface="+mn-ea"/>
              </a:rPr>
              <a:t>执行结果</a:t>
            </a:r>
            <a:endParaRPr lang="zh-CN" altLang="en-US" dirty="0"/>
          </a:p>
        </p:txBody>
      </p:sp>
      <p:pic>
        <p:nvPicPr>
          <p:cNvPr id="3"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1672471" y="1322734"/>
            <a:ext cx="8363736" cy="3396258"/>
          </a:xfrm>
          <a:prstGeom prst="rect">
            <a:avLst/>
          </a:prstGeom>
          <a:noFill/>
          <a:ln>
            <a:noFill/>
          </a:ln>
        </p:spPr>
      </p:pic>
      <p:sp>
        <p:nvSpPr>
          <p:cNvPr id="7" name="文本框 6"/>
          <p:cNvSpPr txBox="1"/>
          <p:nvPr/>
        </p:nvSpPr>
        <p:spPr>
          <a:xfrm>
            <a:off x="4336689" y="4797468"/>
            <a:ext cx="3035300"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执行结果</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8505" y="2686685"/>
            <a:ext cx="5518785" cy="1328420"/>
          </a:xfrm>
        </p:spPr>
        <p:txBody>
          <a:bodyPr wrap="square"/>
          <a:lstStyle/>
          <a:p>
            <a:pPr algn="ctr"/>
            <a:r>
              <a:rPr lang="zh-CN" altLang="en-US" dirty="0">
                <a:gradFill>
                  <a:gsLst>
                    <a:gs pos="0">
                      <a:srgbClr val="008E7D"/>
                    </a:gs>
                    <a:gs pos="53000">
                      <a:srgbClr val="005C51"/>
                    </a:gs>
                  </a:gsLst>
                  <a:lin ang="5400000" scaled="0"/>
                </a:gradFill>
                <a:ea typeface="方正正粗黑简体" panose="02000000000000000000" pitchFamily="2" charset="-122"/>
              </a:rPr>
              <a:t>基于</a:t>
            </a:r>
            <a:r>
              <a:rPr lang="en-US" altLang="zh-CN" dirty="0">
                <a:gradFill>
                  <a:gsLst>
                    <a:gs pos="0">
                      <a:srgbClr val="008E7D"/>
                    </a:gs>
                    <a:gs pos="53000">
                      <a:srgbClr val="005C51"/>
                    </a:gs>
                  </a:gsLst>
                  <a:lin ang="5400000" scaled="0"/>
                </a:gradFill>
                <a:ea typeface="方正正粗黑简体" panose="02000000000000000000" pitchFamily="2" charset="-122"/>
              </a:rPr>
              <a:t>Llama-factory</a:t>
            </a:r>
            <a:r>
              <a:rPr lang="zh-CN" altLang="en-US" dirty="0">
                <a:gradFill>
                  <a:gsLst>
                    <a:gs pos="0">
                      <a:srgbClr val="008E7D"/>
                    </a:gs>
                    <a:gs pos="53000">
                      <a:srgbClr val="005C51"/>
                    </a:gs>
                  </a:gsLst>
                  <a:lin ang="5400000" scaled="0"/>
                </a:gradFill>
                <a:ea typeface="方正正粗黑简体" panose="02000000000000000000" pitchFamily="2" charset="-122"/>
              </a:rPr>
              <a:t>项目的</a:t>
            </a:r>
            <a:r>
              <a:rPr lang="en-US" altLang="zh-CN" dirty="0">
                <a:gradFill>
                  <a:gsLst>
                    <a:gs pos="0">
                      <a:srgbClr val="008E7D"/>
                    </a:gs>
                    <a:gs pos="53000">
                      <a:srgbClr val="005C51"/>
                    </a:gs>
                  </a:gsLst>
                  <a:lin ang="5400000" scaled="0"/>
                </a:gradFill>
                <a:ea typeface="方正正粗黑简体" panose="02000000000000000000" pitchFamily="2" charset="-122"/>
              </a:rPr>
              <a:t>Agent</a:t>
            </a:r>
            <a:r>
              <a:rPr lang="zh-CN" altLang="en-US" dirty="0">
                <a:gradFill>
                  <a:gsLst>
                    <a:gs pos="0">
                      <a:srgbClr val="008E7D"/>
                    </a:gs>
                    <a:gs pos="53000">
                      <a:srgbClr val="005C51"/>
                    </a:gs>
                  </a:gsLst>
                  <a:lin ang="5400000" scaled="0"/>
                </a:gradFill>
                <a:ea typeface="方正正粗黑简体" panose="02000000000000000000" pitchFamily="2" charset="-122"/>
              </a:rPr>
              <a:t>微调</a:t>
            </a:r>
            <a:endParaRPr lang="zh-CN" altLang="en-US"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41015" cy="534035"/>
          </a:xfrm>
        </p:spPr>
        <p:txBody>
          <a:bodyPr/>
          <a:lstStyle/>
          <a:p>
            <a:pPr algn="l"/>
            <a:r>
              <a:rPr dirty="0">
                <a:gradFill>
                  <a:gsLst>
                    <a:gs pos="0">
                      <a:srgbClr val="008E7D"/>
                    </a:gs>
                    <a:gs pos="53000">
                      <a:srgbClr val="005C51"/>
                    </a:gs>
                  </a:gsLst>
                  <a:lin ang="5400000" scaled="0"/>
                </a:gradFill>
                <a:ea typeface="方正正粗黑简体" panose="02000000000000000000" pitchFamily="2" charset="-122"/>
                <a:sym typeface="+mn-ea"/>
              </a:rPr>
              <a:t>什么是智能体？</a:t>
            </a:r>
            <a:endParaRPr lang="zh-CN" altLang="en-US" dirty="0"/>
          </a:p>
        </p:txBody>
      </p:sp>
      <p:sp>
        <p:nvSpPr>
          <p:cNvPr id="4" name="文本框 3"/>
          <p:cNvSpPr txBox="1"/>
          <p:nvPr/>
        </p:nvSpPr>
        <p:spPr>
          <a:xfrm>
            <a:off x="232013" y="1256789"/>
            <a:ext cx="11064240" cy="347662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如今，LLM通过深度学习训练大量数据可以拥有强大的推理能力，在诸多领域都可以达到不输于人类的效果，在某些方面的能力更是超过人类。但是LLM也存在其局限性，它可以接受输入、分析推理、输出各种形式的结果，却无法像人类一样拥有记忆能力、规划思考能力、运用各种工具的能力以及与物理世界交互的能力。每当遇到问题，人类会在过去的处理经验上，经过深思熟虑形成一个具体的解决方案，再通过身体四肢付出实际行动，最终解决问题。而LLM只能给出解决策略，即使方案本身存在错误或者并不符合当前环境。</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LLM能力与人类能力的区别与差距如下所示：</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LLM ： 接受输入、分析推理、输出各种形式的结果</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人类 ： 记忆 +  规划思考 + LLM（接受输入、分析推理、输出各种形式的结果） + 工具使用</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808480" cy="534035"/>
          </a:xfrm>
        </p:spPr>
        <p:txBody>
          <a:bodyPr/>
          <a:lstStyle/>
          <a:p>
            <a:r>
              <a:rPr lang="zh-CN" altLang="en-US" dirty="0"/>
              <a:t>任务描述</a:t>
            </a:r>
            <a:endParaRPr lang="zh-CN" altLang="en-US" dirty="0"/>
          </a:p>
        </p:txBody>
      </p:sp>
      <p:sp>
        <p:nvSpPr>
          <p:cNvPr id="4" name="文本框 3"/>
          <p:cNvSpPr txBox="1"/>
          <p:nvPr/>
        </p:nvSpPr>
        <p:spPr>
          <a:xfrm>
            <a:off x="232013" y="874178"/>
            <a:ext cx="11064240" cy="870751"/>
          </a:xfrm>
          <a:prstGeom prst="rect">
            <a:avLst/>
          </a:prstGeom>
          <a:noFill/>
        </p:spPr>
        <p:txBody>
          <a:bodyPr wrap="square">
            <a:spAutoFit/>
          </a:bodyPr>
          <a:lstStyle/>
          <a:p>
            <a:pPr latinLnBrk="1">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本小节选取了</a:t>
            </a:r>
            <a:r>
              <a:rPr lang="en-US" altLang="zh-CN" sz="1800" kern="100" dirty="0" err="1">
                <a:effectLst/>
                <a:latin typeface="Times New Roman" panose="02020603050405020304" pitchFamily="18" charset="0"/>
                <a:ea typeface="宋体" panose="02010600030101010101" pitchFamily="2" charset="-122"/>
              </a:rPr>
              <a:t>KwaiAgents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论文</a:t>
            </a:r>
            <a:r>
              <a:rPr lang="en-US" altLang="zh-CN" sz="1800" kern="100" baseline="30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中所提出的</a:t>
            </a:r>
            <a:r>
              <a:rPr lang="en-US" altLang="zh-CN" sz="1800" kern="100" dirty="0" err="1">
                <a:effectLst/>
                <a:latin typeface="Times New Roman" panose="02020603050405020304" pitchFamily="18" charset="0"/>
                <a:ea typeface="宋体" panose="02010600030101010101" pitchFamily="2" charset="-122"/>
              </a:rPr>
              <a:t>KAgentInstruct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数据集作为数据源，通过</a:t>
            </a:r>
            <a:r>
              <a:rPr lang="en-US" altLang="zh-CN" sz="1800" kern="100" dirty="0">
                <a:effectLst/>
                <a:latin typeface="Times New Roman" panose="02020603050405020304" pitchFamily="18" charset="0"/>
                <a:ea typeface="宋体" panose="02010600030101010101" pitchFamily="2" charset="-122"/>
              </a:rPr>
              <a:t>Python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脚本随机抽取了</a:t>
            </a:r>
            <a:r>
              <a:rPr lang="en-US" altLang="zh-CN" sz="1800" kern="100" dirty="0">
                <a:effectLst/>
                <a:latin typeface="Times New Roman" panose="02020603050405020304" pitchFamily="18" charset="0"/>
                <a:ea typeface="宋体" panose="02010600030101010101" pitchFamily="2" charset="-122"/>
              </a:rPr>
              <a:t>5000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条数据作为指令微调数据集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0" y="5983822"/>
            <a:ext cx="11064240" cy="705258"/>
          </a:xfrm>
          <a:prstGeom prst="rect">
            <a:avLst/>
          </a:prstGeom>
          <a:noFill/>
        </p:spPr>
        <p:txBody>
          <a:bodyPr wrap="square">
            <a:spAutoFit/>
          </a:bodyPr>
          <a:lstStyle/>
          <a:p>
            <a:pPr latinLnBrk="1">
              <a:lnSpc>
                <a:spcPct val="150000"/>
              </a:lnSpc>
            </a:pPr>
            <a:r>
              <a:rPr lang="en-US" altLang="zh-CN" sz="1400" dirty="0"/>
              <a:t>[1] Pan H, </a:t>
            </a:r>
            <a:r>
              <a:rPr lang="en-US" altLang="zh-CN" sz="1400" dirty="0" err="1"/>
              <a:t>Zhai</a:t>
            </a:r>
            <a:r>
              <a:rPr lang="en-US" altLang="zh-CN" sz="1400" dirty="0"/>
              <a:t> Z, Yuan H, et al. </a:t>
            </a:r>
            <a:r>
              <a:rPr lang="en-US" altLang="zh-CN" sz="1400" dirty="0" err="1"/>
              <a:t>KwaiAgents</a:t>
            </a:r>
            <a:r>
              <a:rPr lang="en-US" altLang="zh-CN" sz="1400" dirty="0"/>
              <a:t>: Generalized Information-seeking Agent System with Large Language Models[J]. </a:t>
            </a:r>
            <a:r>
              <a:rPr lang="en-US" altLang="zh-CN" sz="1400" dirty="0" err="1"/>
              <a:t>arXiv</a:t>
            </a:r>
            <a:r>
              <a:rPr lang="en-US" altLang="zh-CN" sz="1400" dirty="0"/>
              <a:t> preprint arXiv.2312.04889, 2024.</a:t>
            </a:r>
            <a:endParaRPr lang="en-US" altLang="zh-CN" sz="1400" dirty="0"/>
          </a:p>
        </p:txBody>
      </p:sp>
      <p:pic>
        <p:nvPicPr>
          <p:cNvPr id="6" name="图片 5"/>
          <p:cNvPicPr/>
          <p:nvPr/>
        </p:nvPicPr>
        <p:blipFill>
          <a:blip r:embed="rId1"/>
          <a:stretch>
            <a:fillRect/>
          </a:stretch>
        </p:blipFill>
        <p:spPr bwMode="auto">
          <a:xfrm>
            <a:off x="2426007" y="1693267"/>
            <a:ext cx="7339986" cy="445970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3057247" cy="535531"/>
          </a:xfrm>
        </p:spPr>
        <p:txBody>
          <a:bodyPr/>
          <a:lstStyle/>
          <a:p>
            <a:r>
              <a:rPr lang="zh-CN" altLang="en-US" dirty="0"/>
              <a:t>添加数据集信息</a:t>
            </a:r>
            <a:endParaRPr lang="zh-CN" altLang="en-US" dirty="0"/>
          </a:p>
        </p:txBody>
      </p:sp>
      <p:sp>
        <p:nvSpPr>
          <p:cNvPr id="4" name="文本框 3"/>
          <p:cNvSpPr txBox="1"/>
          <p:nvPr/>
        </p:nvSpPr>
        <p:spPr>
          <a:xfrm>
            <a:off x="232013" y="1233102"/>
            <a:ext cx="11064240" cy="870751"/>
          </a:xfrm>
          <a:prstGeom prst="rect">
            <a:avLst/>
          </a:prstGeom>
          <a:noFill/>
        </p:spPr>
        <p:txBody>
          <a:bodyPr wrap="square">
            <a:spAutoFit/>
          </a:bodyPr>
          <a:lstStyle/>
          <a:p>
            <a:pPr latinLnBrk="1">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为了让</a:t>
            </a:r>
            <a:r>
              <a:rPr lang="en-US" altLang="zh-CN" sz="1800" kern="100" dirty="0">
                <a:effectLst/>
                <a:latin typeface="Times New Roman" panose="02020603050405020304" pitchFamily="18" charset="0"/>
                <a:ea typeface="宋体" panose="02010600030101010101" pitchFamily="2" charset="-122"/>
              </a:rPr>
              <a:t>llama factory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识别数据集，需要先上传数据集至</a:t>
            </a:r>
            <a:r>
              <a:rPr lang="en-US" altLang="zh-CN" sz="1800" kern="100" dirty="0">
                <a:effectLst/>
                <a:latin typeface="Times New Roman" panose="02020603050405020304" pitchFamily="18" charset="0"/>
                <a:ea typeface="宋体" panose="02010600030101010101" pitchFamily="2" charset="-122"/>
              </a:rPr>
              <a:t>llama factory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项</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目的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data</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文件夹内，并在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dataset_info.json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中添加数据集信息。</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3242151" y="2103853"/>
            <a:ext cx="5043963" cy="1976094"/>
          </a:xfrm>
          <a:prstGeom prst="rect">
            <a:avLst/>
          </a:prstGeom>
          <a:noFill/>
          <a:ln>
            <a:noFill/>
          </a:ln>
        </p:spPr>
      </p:pic>
      <p:sp>
        <p:nvSpPr>
          <p:cNvPr id="8" name="文本框 7"/>
          <p:cNvSpPr txBox="1"/>
          <p:nvPr/>
        </p:nvSpPr>
        <p:spPr>
          <a:xfrm>
            <a:off x="3625396" y="4216354"/>
            <a:ext cx="4277472"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err="1">
                <a:effectLst/>
                <a:latin typeface="Times New Roman" panose="02020603050405020304" pitchFamily="18" charset="0"/>
                <a:ea typeface="宋体" panose="02010600030101010101" pitchFamily="2" charset="-122"/>
              </a:rPr>
              <a:t>dataset_info.json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中添加数据集信息</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训练代码</a:t>
            </a:r>
            <a:endParaRPr lang="zh-CN" altLang="en-US" dirty="0"/>
          </a:p>
        </p:txBody>
      </p:sp>
      <p:sp>
        <p:nvSpPr>
          <p:cNvPr id="4" name="文本框 3"/>
          <p:cNvSpPr txBox="1"/>
          <p:nvPr/>
        </p:nvSpPr>
        <p:spPr>
          <a:xfrm>
            <a:off x="232013" y="1011333"/>
            <a:ext cx="11064240" cy="870751"/>
          </a:xfrm>
          <a:prstGeom prst="rect">
            <a:avLst/>
          </a:prstGeom>
          <a:noFill/>
        </p:spPr>
        <p:txBody>
          <a:bodyPr wrap="square">
            <a:spAutoFit/>
          </a:bodyPr>
          <a:lstStyle/>
          <a:p>
            <a:pPr latinLnBrk="1">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注意指定</a:t>
            </a:r>
            <a:r>
              <a:rPr lang="en-US" altLang="zh-CN" sz="1800" kern="100" dirty="0">
                <a:effectLst/>
                <a:latin typeface="Times New Roman" panose="02020603050405020304" pitchFamily="18" charset="0"/>
                <a:ea typeface="宋体" panose="02010600030101010101" pitchFamily="2" charset="-122"/>
              </a:rPr>
              <a:t>dataset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参数的值为</a:t>
            </a:r>
            <a:r>
              <a:rPr lang="en-US" altLang="zh-CN" sz="1800" kern="100" dirty="0" err="1">
                <a:effectLst/>
                <a:latin typeface="Times New Roman" panose="02020603050405020304" pitchFamily="18" charset="0"/>
                <a:ea typeface="宋体" panose="02010600030101010101" pitchFamily="2" charset="-122"/>
              </a:rPr>
              <a:t>kwaiagent_train_data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rPr>
              <a:t>cutoff_len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的值需要根据</a:t>
            </a:r>
            <a:r>
              <a:rPr lang="en-US" altLang="zh-CN" sz="1800" kern="100" dirty="0">
                <a:effectLst/>
                <a:latin typeface="Times New Roman" panose="02020603050405020304" pitchFamily="18" charset="0"/>
                <a:ea typeface="宋体" panose="02010600030101010101" pitchFamily="2" charset="-122"/>
              </a:rPr>
              <a:t>prompt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和用户输入文本长度做出适当调整，这里设置为</a:t>
            </a:r>
            <a:r>
              <a:rPr lang="en-US" altLang="zh-CN" sz="1800" kern="100" dirty="0">
                <a:effectLst/>
                <a:latin typeface="Times New Roman" panose="02020603050405020304" pitchFamily="18" charset="0"/>
                <a:ea typeface="宋体" panose="02010600030101010101" pitchFamily="2" charset="-122"/>
              </a:rPr>
              <a:t>2048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3785060" y="1823183"/>
            <a:ext cx="4621880" cy="4407621"/>
          </a:xfrm>
          <a:prstGeom prst="rect">
            <a:avLst/>
          </a:prstGeom>
          <a:noFill/>
          <a:ln>
            <a:noFill/>
          </a:ln>
        </p:spPr>
      </p:pic>
      <p:sp>
        <p:nvSpPr>
          <p:cNvPr id="8" name="文本框 7"/>
          <p:cNvSpPr txBox="1"/>
          <p:nvPr/>
        </p:nvSpPr>
        <p:spPr>
          <a:xfrm>
            <a:off x="3957264" y="6230804"/>
            <a:ext cx="4277472"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训练代码</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测试效果</a:t>
            </a:r>
            <a:endParaRPr lang="zh-CN" altLang="en-US" dirty="0"/>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2925146" y="1045160"/>
            <a:ext cx="6341707" cy="1202022"/>
          </a:xfrm>
          <a:prstGeom prst="rect">
            <a:avLst/>
          </a:prstGeom>
          <a:noFill/>
          <a:ln>
            <a:noFill/>
          </a:ln>
        </p:spPr>
      </p:pic>
      <p:sp>
        <p:nvSpPr>
          <p:cNvPr id="8" name="文本框 7"/>
          <p:cNvSpPr txBox="1"/>
          <p:nvPr/>
        </p:nvSpPr>
        <p:spPr>
          <a:xfrm>
            <a:off x="3478700" y="2451701"/>
            <a:ext cx="4277472"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调用命令运行微调后的模型</a:t>
            </a:r>
            <a:endParaRPr lang="zh-CN" sz="2000" dirty="0">
              <a:latin typeface="Times New Roman" panose="02020603050405020304" pitchFamily="18" charset="0"/>
              <a:ea typeface="宋体" panose="02010600030101010101" pitchFamily="2" charset="-122"/>
              <a:sym typeface="+mn-ea"/>
            </a:endParaRPr>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1728725" y="3025552"/>
            <a:ext cx="8939645" cy="1353773"/>
          </a:xfrm>
          <a:prstGeom prst="rect">
            <a:avLst/>
          </a:prstGeom>
          <a:noFill/>
          <a:ln>
            <a:noFill/>
          </a:ln>
        </p:spPr>
      </p:pic>
      <p:sp>
        <p:nvSpPr>
          <p:cNvPr id="9" name="文本框 8"/>
          <p:cNvSpPr txBox="1"/>
          <p:nvPr/>
        </p:nvSpPr>
        <p:spPr>
          <a:xfrm>
            <a:off x="3581250" y="4630321"/>
            <a:ext cx="4277472"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运行结果，等待用户在终端输入文本</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测试效果</a:t>
            </a:r>
            <a:endParaRPr lang="zh-CN" altLang="en-US" dirty="0"/>
          </a:p>
        </p:txBody>
      </p:sp>
      <p:sp>
        <p:nvSpPr>
          <p:cNvPr id="10" name="文本框 9"/>
          <p:cNvSpPr txBox="1"/>
          <p:nvPr/>
        </p:nvSpPr>
        <p:spPr>
          <a:xfrm>
            <a:off x="232013" y="1011333"/>
            <a:ext cx="11064240" cy="870751"/>
          </a:xfrm>
          <a:prstGeom prst="rect">
            <a:avLst/>
          </a:prstGeom>
          <a:noFill/>
        </p:spPr>
        <p:txBody>
          <a:bodyPr wrap="square">
            <a:spAutoFit/>
          </a:bodyPr>
          <a:lstStyle/>
          <a:p>
            <a:pPr lvl="0" latinLnBrk="1">
              <a:lnSpc>
                <a:spcPct val="150000"/>
              </a:lnSpc>
            </a:pPr>
            <a:r>
              <a:rPr lang="zh-CN" altLang="zh-CN" sz="1800" kern="100" dirty="0">
                <a:effectLst/>
                <a:latin typeface="Times New Roman" panose="02020603050405020304" pitchFamily="18" charset="0"/>
                <a:ea typeface="宋体" panose="02010600030101010101" pitchFamily="2" charset="-122"/>
              </a:rPr>
              <a:t>测试微调后的模型效果。这里选取了两个示例（基于</a:t>
            </a:r>
            <a:r>
              <a:rPr lang="en-US" altLang="zh-CN" sz="1800" kern="100" dirty="0">
                <a:effectLst/>
                <a:latin typeface="Times New Roman" panose="02020603050405020304" pitchFamily="18" charset="0"/>
                <a:ea typeface="宋体" panose="02010600030101010101" pitchFamily="2" charset="-122"/>
              </a:rPr>
              <a:t>GPT-4o</a:t>
            </a:r>
            <a:r>
              <a:rPr lang="zh-CN" altLang="zh-CN" sz="1800" kern="100" dirty="0">
                <a:effectLst/>
                <a:latin typeface="Times New Roman" panose="02020603050405020304" pitchFamily="18" charset="0"/>
                <a:ea typeface="宋体" panose="02010600030101010101" pitchFamily="2" charset="-122"/>
              </a:rPr>
              <a:t>合成），并基于</a:t>
            </a:r>
            <a:r>
              <a:rPr lang="en-US" altLang="zh-CN" sz="1800" kern="100" dirty="0">
                <a:effectLst/>
                <a:latin typeface="Times New Roman" panose="02020603050405020304" pitchFamily="18" charset="0"/>
                <a:ea typeface="宋体" panose="02010600030101010101" pitchFamily="2" charset="-122"/>
              </a:rPr>
              <a:t>React</a:t>
            </a:r>
            <a:r>
              <a:rPr lang="zh-CN" altLang="zh-CN" sz="1800" kern="100" dirty="0">
                <a:effectLst/>
                <a:latin typeface="Times New Roman" panose="02020603050405020304" pitchFamily="18" charset="0"/>
                <a:ea typeface="宋体" panose="02010600030101010101" pitchFamily="2" charset="-122"/>
              </a:rPr>
              <a:t>思想设计了提示词，还规定了模型可使用的函数。用户输入及模型响应结果如下，可以看到，基本符合用户的输入请求。</a:t>
            </a:r>
            <a:endParaRPr lang="zh-CN" altLang="zh-CN" sz="1800" kern="100" dirty="0">
              <a:effectLst/>
              <a:latin typeface="Times New Roman" panose="02020603050405020304" pitchFamily="18" charset="0"/>
              <a:ea typeface="宋体" panose="02010600030101010101" pitchFamily="2" charset="-122"/>
            </a:endParaRPr>
          </a:p>
        </p:txBody>
      </p:sp>
      <p:pic>
        <p:nvPicPr>
          <p:cNvPr id="11" name="图片 10"/>
          <p:cNvPicPr/>
          <p:nvPr/>
        </p:nvPicPr>
        <p:blipFill>
          <a:blip r:embed="rId1">
            <a:extLst>
              <a:ext uri="{28A0092B-C50C-407E-A947-70E740481C1C}">
                <a14:useLocalDpi xmlns:a14="http://schemas.microsoft.com/office/drawing/2010/main" val="0"/>
              </a:ext>
            </a:extLst>
          </a:blip>
          <a:srcRect/>
          <a:stretch>
            <a:fillRect/>
          </a:stretch>
        </p:blipFill>
        <p:spPr bwMode="auto">
          <a:xfrm>
            <a:off x="296937" y="1985302"/>
            <a:ext cx="5266690" cy="3941652"/>
          </a:xfrm>
          <a:prstGeom prst="rect">
            <a:avLst/>
          </a:prstGeom>
          <a:noFill/>
          <a:ln>
            <a:noFill/>
          </a:ln>
        </p:spPr>
      </p:pic>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5601585" y="3128333"/>
            <a:ext cx="6120946" cy="1752239"/>
          </a:xfrm>
          <a:prstGeom prst="rect">
            <a:avLst/>
          </a:prstGeom>
          <a:noFill/>
          <a:ln>
            <a:noFill/>
          </a:ln>
        </p:spPr>
      </p:pic>
      <p:sp>
        <p:nvSpPr>
          <p:cNvPr id="13" name="文本框 12"/>
          <p:cNvSpPr txBox="1"/>
          <p:nvPr/>
        </p:nvSpPr>
        <p:spPr>
          <a:xfrm>
            <a:off x="718409" y="6024088"/>
            <a:ext cx="4277472" cy="369332"/>
          </a:xfrm>
          <a:prstGeom prst="rect">
            <a:avLst/>
          </a:prstGeom>
          <a:noFill/>
        </p:spPr>
        <p:txBody>
          <a:bodyPr wrap="square" rtlCol="0" anchor="t">
            <a:spAutoFit/>
          </a:bodyP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问题</a:t>
            </a:r>
            <a:endParaRPr lang="zh-CN" sz="2000" dirty="0">
              <a:latin typeface="Times New Roman" panose="02020603050405020304" pitchFamily="18" charset="0"/>
              <a:ea typeface="宋体" panose="02010600030101010101" pitchFamily="2" charset="-122"/>
              <a:sym typeface="+mn-ea"/>
            </a:endParaRPr>
          </a:p>
        </p:txBody>
      </p:sp>
      <p:sp>
        <p:nvSpPr>
          <p:cNvPr id="14" name="文本框 13"/>
          <p:cNvSpPr txBox="1"/>
          <p:nvPr/>
        </p:nvSpPr>
        <p:spPr>
          <a:xfrm>
            <a:off x="6590417" y="5208352"/>
            <a:ext cx="4277472" cy="369332"/>
          </a:xfrm>
          <a:prstGeom prst="rect">
            <a:avLst/>
          </a:prstGeom>
          <a:noFill/>
        </p:spPr>
        <p:txBody>
          <a:bodyPr wrap="square" rtlCol="0" anchor="t">
            <a:spAutoFit/>
          </a:bodyP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模型输出</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测试效果</a:t>
            </a:r>
            <a:endParaRPr lang="zh-CN" altLang="en-US" dirty="0"/>
          </a:p>
        </p:txBody>
      </p:sp>
      <p:pic>
        <p:nvPicPr>
          <p:cNvPr id="11" name="图片 10"/>
          <p:cNvPicPr/>
          <p:nvPr/>
        </p:nvPicPr>
        <p:blipFill>
          <a:blip r:embed="rId1">
            <a:extLst>
              <a:ext uri="{28A0092B-C50C-407E-A947-70E740481C1C}">
                <a14:useLocalDpi xmlns:a14="http://schemas.microsoft.com/office/drawing/2010/main" val="0"/>
              </a:ext>
            </a:extLst>
          </a:blip>
          <a:srcRect/>
          <a:stretch>
            <a:fillRect/>
          </a:stretch>
        </p:blipFill>
        <p:spPr bwMode="auto">
          <a:xfrm>
            <a:off x="531449" y="1793192"/>
            <a:ext cx="6112912" cy="3189005"/>
          </a:xfrm>
          <a:prstGeom prst="rect">
            <a:avLst/>
          </a:prstGeom>
          <a:noFill/>
          <a:ln>
            <a:noFill/>
          </a:ln>
        </p:spPr>
      </p:pic>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7413029" y="2232121"/>
            <a:ext cx="4438449" cy="2128179"/>
          </a:xfrm>
          <a:prstGeom prst="rect">
            <a:avLst/>
          </a:prstGeom>
          <a:noFill/>
          <a:ln>
            <a:noFill/>
          </a:ln>
        </p:spPr>
      </p:pic>
      <p:sp>
        <p:nvSpPr>
          <p:cNvPr id="6" name="文本框 5"/>
          <p:cNvSpPr txBox="1"/>
          <p:nvPr/>
        </p:nvSpPr>
        <p:spPr>
          <a:xfrm>
            <a:off x="1026058" y="5146513"/>
            <a:ext cx="4277472" cy="369332"/>
          </a:xfrm>
          <a:prstGeom prst="rect">
            <a:avLst/>
          </a:prstGeom>
          <a:noFill/>
        </p:spPr>
        <p:txBody>
          <a:bodyPr wrap="square" rtlCol="0" anchor="t">
            <a:spAutoFit/>
          </a:bodyP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问题</a:t>
            </a:r>
            <a:endParaRPr lang="zh-CN" sz="2000" dirty="0">
              <a:latin typeface="Times New Roman" panose="02020603050405020304" pitchFamily="18" charset="0"/>
              <a:ea typeface="宋体" panose="02010600030101010101" pitchFamily="2" charset="-122"/>
              <a:sym typeface="+mn-ea"/>
            </a:endParaRPr>
          </a:p>
        </p:txBody>
      </p:sp>
      <p:sp>
        <p:nvSpPr>
          <p:cNvPr id="7" name="文本框 6"/>
          <p:cNvSpPr txBox="1"/>
          <p:nvPr/>
        </p:nvSpPr>
        <p:spPr>
          <a:xfrm>
            <a:off x="7493517" y="4345154"/>
            <a:ext cx="4277472" cy="369332"/>
          </a:xfrm>
          <a:prstGeom prst="rect">
            <a:avLst/>
          </a:prstGeom>
          <a:noFill/>
        </p:spPr>
        <p:txBody>
          <a:bodyPr wrap="square" rtlCol="0" anchor="t">
            <a:spAutoFit/>
          </a:bodyP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模型输出</a:t>
            </a:r>
            <a:endParaRPr lang="zh-CN" sz="2000" dirty="0">
              <a:latin typeface="Times New Roman" panose="02020603050405020304" pitchFamily="18" charset="0"/>
              <a:ea typeface="宋体" panose="02010600030101010101" pitchFamily="2"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8505" y="2686685"/>
            <a:ext cx="5518785" cy="1328420"/>
          </a:xfrm>
        </p:spPr>
        <p:txBody>
          <a:bodyPr wrap="square"/>
          <a:lstStyle/>
          <a:p>
            <a:pPr algn="ctr"/>
            <a:r>
              <a:rPr lang="en-US" altLang="zh-CN" dirty="0">
                <a:gradFill>
                  <a:gsLst>
                    <a:gs pos="0">
                      <a:srgbClr val="008E7D"/>
                    </a:gs>
                    <a:gs pos="53000">
                      <a:srgbClr val="005C51"/>
                    </a:gs>
                  </a:gsLst>
                  <a:lin ang="5400000" scaled="0"/>
                </a:gradFill>
                <a:ea typeface="方正正粗黑简体" panose="02000000000000000000" pitchFamily="2" charset="-122"/>
              </a:rPr>
              <a:t>Agent</a:t>
            </a:r>
            <a:r>
              <a:rPr lang="zh-CN" altLang="en-US" dirty="0">
                <a:gradFill>
                  <a:gsLst>
                    <a:gs pos="0">
                      <a:srgbClr val="008E7D"/>
                    </a:gs>
                    <a:gs pos="53000">
                      <a:srgbClr val="005C51"/>
                    </a:gs>
                  </a:gsLst>
                  <a:lin ang="5400000" scaled="0"/>
                </a:gradFill>
                <a:ea typeface="方正正粗黑简体" panose="02000000000000000000" pitchFamily="2" charset="-122"/>
              </a:rPr>
              <a:t>框架使用</a:t>
            </a:r>
            <a:r>
              <a:rPr lang="en-US" altLang="zh-CN" dirty="0">
                <a:gradFill>
                  <a:gsLst>
                    <a:gs pos="0">
                      <a:srgbClr val="008E7D"/>
                    </a:gs>
                    <a:gs pos="53000">
                      <a:srgbClr val="005C51"/>
                    </a:gs>
                  </a:gsLst>
                  <a:lin ang="5400000" scaled="0"/>
                </a:gradFill>
                <a:ea typeface="方正正粗黑简体" panose="02000000000000000000" pitchFamily="2" charset="-122"/>
              </a:rPr>
              <a:t>—</a:t>
            </a:r>
            <a:r>
              <a:rPr lang="zh-CN" altLang="en-US" dirty="0">
                <a:gradFill>
                  <a:gsLst>
                    <a:gs pos="0">
                      <a:srgbClr val="008E7D"/>
                    </a:gs>
                    <a:gs pos="53000">
                      <a:srgbClr val="005C51"/>
                    </a:gs>
                  </a:gsLst>
                  <a:lin ang="5400000" scaled="0"/>
                </a:gradFill>
                <a:ea typeface="方正正粗黑简体" panose="02000000000000000000" pitchFamily="2" charset="-122"/>
              </a:rPr>
              <a:t>以</a:t>
            </a:r>
            <a:r>
              <a:rPr lang="en-US" altLang="zh-CN" dirty="0" err="1">
                <a:gradFill>
                  <a:gsLst>
                    <a:gs pos="0">
                      <a:srgbClr val="008E7D"/>
                    </a:gs>
                    <a:gs pos="53000">
                      <a:srgbClr val="005C51"/>
                    </a:gs>
                  </a:gsLst>
                  <a:lin ang="5400000" scaled="0"/>
                </a:gradFill>
                <a:ea typeface="方正正粗黑简体" panose="02000000000000000000" pitchFamily="2" charset="-122"/>
              </a:rPr>
              <a:t>Qwen</a:t>
            </a:r>
            <a:r>
              <a:rPr lang="en-US" altLang="zh-CN" dirty="0">
                <a:gradFill>
                  <a:gsLst>
                    <a:gs pos="0">
                      <a:srgbClr val="008E7D"/>
                    </a:gs>
                    <a:gs pos="53000">
                      <a:srgbClr val="005C51"/>
                    </a:gs>
                  </a:gsLst>
                  <a:lin ang="5400000" scaled="0"/>
                </a:gradFill>
                <a:ea typeface="方正正粗黑简体" panose="02000000000000000000" pitchFamily="2" charset="-122"/>
              </a:rPr>
              <a:t>-Agent</a:t>
            </a:r>
            <a:r>
              <a:rPr lang="zh-CN" altLang="en-US" dirty="0">
                <a:gradFill>
                  <a:gsLst>
                    <a:gs pos="0">
                      <a:srgbClr val="008E7D"/>
                    </a:gs>
                    <a:gs pos="53000">
                      <a:srgbClr val="005C51"/>
                    </a:gs>
                  </a:gsLst>
                  <a:lin ang="5400000" scaled="0"/>
                </a:gradFill>
                <a:ea typeface="方正正粗黑简体" panose="02000000000000000000" pitchFamily="2" charset="-122"/>
              </a:rPr>
              <a:t>为例</a:t>
            </a:r>
            <a:endParaRPr lang="zh-CN" altLang="en-US"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808480" cy="534035"/>
          </a:xfrm>
        </p:spPr>
        <p:txBody>
          <a:bodyPr/>
          <a:lstStyle/>
          <a:p>
            <a:r>
              <a:rPr lang="zh-CN" altLang="en-US" dirty="0"/>
              <a:t>任务描述</a:t>
            </a:r>
            <a:endParaRPr lang="zh-CN" altLang="en-US" dirty="0"/>
          </a:p>
        </p:txBody>
      </p:sp>
      <p:sp>
        <p:nvSpPr>
          <p:cNvPr id="4" name="文本框 3"/>
          <p:cNvSpPr txBox="1"/>
          <p:nvPr/>
        </p:nvSpPr>
        <p:spPr>
          <a:xfrm>
            <a:off x="232013" y="874178"/>
            <a:ext cx="11064240" cy="1286250"/>
          </a:xfrm>
          <a:prstGeom prst="rect">
            <a:avLst/>
          </a:prstGeom>
          <a:noFill/>
        </p:spPr>
        <p:txBody>
          <a:bodyPr wrap="square">
            <a:spAutoFit/>
          </a:bodyPr>
          <a:lstStyle/>
          <a:p>
            <a:pPr latinLnBrk="1">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本小结运用</a:t>
            </a:r>
            <a:r>
              <a:rPr lang="en-US" altLang="zh-CN" sz="1800" kern="100" dirty="0" err="1">
                <a:effectLst/>
                <a:latin typeface="Times New Roman" panose="02020603050405020304" pitchFamily="18" charset="0"/>
                <a:ea typeface="宋体" panose="02010600030101010101" pitchFamily="2" charset="-122"/>
              </a:rPr>
              <a:t>Qwen</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框架</a:t>
            </a:r>
            <a:r>
              <a:rPr lang="en-US" altLang="zh-CN" sz="18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实现了图片内容理解、诗歌生成以及词性标注任务</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可以运用</a:t>
            </a:r>
            <a:r>
              <a:rPr lang="en-US" altLang="zh-CN" sz="1800" kern="100" dirty="0">
                <a:effectLst/>
                <a:latin typeface="Times New Roman" panose="02020603050405020304" pitchFamily="18" charset="0"/>
                <a:ea typeface="宋体" panose="02010600030101010101" pitchFamily="2" charset="-122"/>
              </a:rPr>
              <a:t>pip install -U </a:t>
            </a:r>
            <a:r>
              <a:rPr lang="en-US" altLang="zh-CN" sz="1800" kern="100" dirty="0" err="1">
                <a:effectLst/>
                <a:latin typeface="Times New Roman" panose="02020603050405020304" pitchFamily="18" charset="0"/>
                <a:ea typeface="宋体" panose="02010600030101010101" pitchFamily="2" charset="-122"/>
              </a:rPr>
              <a:t>qwen</a:t>
            </a:r>
            <a:r>
              <a:rPr lang="en-US" altLang="zh-CN" sz="1800" kern="100" dirty="0">
                <a:effectLst/>
                <a:latin typeface="Times New Roman" panose="02020603050405020304" pitchFamily="18" charset="0"/>
                <a:ea typeface="宋体" panose="02010600030101010101" pitchFamily="2" charset="-122"/>
              </a:rPr>
              <a:t>-agent[</a:t>
            </a:r>
            <a:r>
              <a:rPr lang="en-US" altLang="zh-CN" sz="1800" kern="100" dirty="0" err="1">
                <a:effectLst/>
                <a:latin typeface="Times New Roman" panose="02020603050405020304" pitchFamily="18" charset="0"/>
                <a:ea typeface="宋体" panose="02010600030101010101" pitchFamily="2" charset="-122"/>
              </a:rPr>
              <a:t>rag,code_interpreter</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命令进行安装，或者通过</a:t>
            </a:r>
            <a:r>
              <a:rPr lang="en-US" altLang="zh-CN" sz="1800" kern="100" dirty="0" err="1">
                <a:effectLst/>
                <a:latin typeface="Times New Roman" panose="02020603050405020304" pitchFamily="18" charset="0"/>
                <a:ea typeface="宋体" panose="02010600030101010101" pitchFamily="2" charset="-122"/>
              </a:rPr>
              <a:t>github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项目源码安装。安装后，需要开通阿里云的</a:t>
            </a:r>
            <a:r>
              <a:rPr lang="en-US" altLang="zh-CN" sz="1800" kern="100" dirty="0" err="1">
                <a:effectLst/>
                <a:latin typeface="Times New Roman" panose="02020603050405020304" pitchFamily="18" charset="0"/>
                <a:ea typeface="宋体" panose="02010600030101010101" pitchFamily="2" charset="-122"/>
              </a:rPr>
              <a:t>DashScope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服务并获取</a:t>
            </a:r>
            <a:r>
              <a:rPr lang="en-US" altLang="zh-CN" sz="1800" kern="100" dirty="0">
                <a:effectLst/>
                <a:latin typeface="Times New Roman" panose="02020603050405020304" pitchFamily="18" charset="0"/>
                <a:ea typeface="宋体" panose="02010600030101010101" pitchFamily="2" charset="-122"/>
              </a:rPr>
              <a:t>API-KEY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p:txBody>
      </p:sp>
      <p:sp>
        <p:nvSpPr>
          <p:cNvPr id="5" name="文本框 4"/>
          <p:cNvSpPr txBox="1"/>
          <p:nvPr/>
        </p:nvSpPr>
        <p:spPr>
          <a:xfrm>
            <a:off x="94004" y="6326811"/>
            <a:ext cx="11064240" cy="382092"/>
          </a:xfrm>
          <a:prstGeom prst="rect">
            <a:avLst/>
          </a:prstGeom>
          <a:noFill/>
        </p:spPr>
        <p:txBody>
          <a:bodyPr wrap="square">
            <a:spAutoFit/>
          </a:bodyPr>
          <a:lstStyle/>
          <a:p>
            <a:pPr latinLnBrk="1">
              <a:lnSpc>
                <a:spcPct val="150000"/>
              </a:lnSpc>
            </a:pPr>
            <a:r>
              <a:rPr lang="en-US" altLang="zh-CN" sz="1400" dirty="0"/>
              <a:t>[2] </a:t>
            </a:r>
            <a:r>
              <a:rPr lang="nl-NL" altLang="zh-CN" sz="1400" dirty="0"/>
              <a:t>Qwen. Qwen-Agent[EB/OL]. (2024-08-15)[2024-08-15]. https://github.com/QwenLM/Qwen-Agent.</a:t>
            </a:r>
            <a:endParaRPr lang="en-US" altLang="zh-CN"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代码分解</a:t>
            </a:r>
            <a:endParaRPr lang="zh-CN" altLang="en-US" dirty="0"/>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829461" y="874926"/>
            <a:ext cx="5026293" cy="1396240"/>
          </a:xfrm>
          <a:prstGeom prst="rect">
            <a:avLst/>
          </a:prstGeom>
          <a:noFill/>
          <a:ln>
            <a:noFill/>
          </a:ln>
        </p:spPr>
      </p:pic>
      <p:sp>
        <p:nvSpPr>
          <p:cNvPr id="7" name="文本框 6"/>
          <p:cNvSpPr txBox="1"/>
          <p:nvPr/>
        </p:nvSpPr>
        <p:spPr>
          <a:xfrm>
            <a:off x="949145" y="2271166"/>
            <a:ext cx="4277472"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导入相关依赖</a:t>
            </a:r>
            <a:endParaRPr lang="zh-CN" sz="2000" dirty="0">
              <a:latin typeface="Times New Roman" panose="02020603050405020304" pitchFamily="18" charset="0"/>
              <a:ea typeface="宋体" panose="02010600030101010101" pitchFamily="2" charset="-122"/>
              <a:sym typeface="+mn-ea"/>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825696" y="2640497"/>
            <a:ext cx="5132764" cy="3330997"/>
          </a:xfrm>
          <a:prstGeom prst="rect">
            <a:avLst/>
          </a:prstGeom>
          <a:noFill/>
          <a:ln>
            <a:noFill/>
          </a:ln>
        </p:spPr>
      </p:pic>
      <p:sp>
        <p:nvSpPr>
          <p:cNvPr id="9" name="文本框 8"/>
          <p:cNvSpPr txBox="1"/>
          <p:nvPr/>
        </p:nvSpPr>
        <p:spPr>
          <a:xfrm>
            <a:off x="949145" y="6065499"/>
            <a:ext cx="4277472"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2.Agent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初始化函数</a:t>
            </a:r>
            <a:endParaRPr lang="zh-CN" sz="2000" dirty="0">
              <a:latin typeface="Times New Roman" panose="02020603050405020304" pitchFamily="18" charset="0"/>
              <a:ea typeface="宋体" panose="02010600030101010101" pitchFamily="2" charset="-122"/>
              <a:sym typeface="+mn-ea"/>
            </a:endParaRPr>
          </a:p>
        </p:txBody>
      </p:sp>
      <p:sp>
        <p:nvSpPr>
          <p:cNvPr id="10" name="文本框 9"/>
          <p:cNvSpPr txBox="1"/>
          <p:nvPr/>
        </p:nvSpPr>
        <p:spPr>
          <a:xfrm>
            <a:off x="6686100" y="3115833"/>
            <a:ext cx="4561317" cy="2031325"/>
          </a:xfrm>
          <a:prstGeom prst="rect">
            <a:avLst/>
          </a:prstGeom>
          <a:noFill/>
        </p:spPr>
        <p:txBody>
          <a:bodyPr wrap="square">
            <a:spAutoFit/>
          </a:bodyPr>
          <a:lstStyle/>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首先，设置了</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使用的模型信息，</a:t>
            </a:r>
            <a:r>
              <a:rPr lang="en-US" altLang="zh-CN" sz="1800" kern="100" dirty="0" err="1">
                <a:effectLst/>
                <a:latin typeface="Times New Roman" panose="02020603050405020304" pitchFamily="18" charset="0"/>
                <a:ea typeface="宋体" panose="02010600030101010101" pitchFamily="2" charset="-122"/>
              </a:rPr>
              <a:t>qwen</a:t>
            </a:r>
            <a:r>
              <a:rPr lang="en-US" altLang="zh-CN" sz="1800" kern="100" dirty="0">
                <a:effectLst/>
                <a:latin typeface="Times New Roman" panose="02020603050405020304" pitchFamily="18" charset="0"/>
                <a:ea typeface="宋体" panose="02010600030101010101" pitchFamily="2" charset="-122"/>
              </a:rPr>
              <a:t>-max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作为</a:t>
            </a:r>
            <a:r>
              <a:rPr lang="en-US" altLang="zh-CN" sz="1800" kern="100" dirty="0">
                <a:effectLst/>
                <a:latin typeface="Times New Roman" panose="02020603050405020304" pitchFamily="18" charset="0"/>
                <a:ea typeface="宋体" panose="02010600030101010101" pitchFamily="2" charset="-122"/>
              </a:rPr>
              <a:t>Tool 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的基础模型，而</a:t>
            </a:r>
            <a:r>
              <a:rPr lang="en-US" altLang="zh-CN" sz="1800" kern="100" dirty="0" err="1">
                <a:effectLst/>
                <a:latin typeface="Times New Roman" panose="02020603050405020304" pitchFamily="18" charset="0"/>
                <a:ea typeface="宋体" panose="02010600030101010101" pitchFamily="2" charset="-122"/>
              </a:rPr>
              <a:t>qwen</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vl</a:t>
            </a:r>
            <a:r>
              <a:rPr lang="en-US" altLang="zh-CN" sz="1800" kern="100" dirty="0">
                <a:effectLst/>
                <a:latin typeface="Times New Roman" panose="02020603050405020304" pitchFamily="18" charset="0"/>
                <a:ea typeface="宋体" panose="02010600030101010101" pitchFamily="2" charset="-122"/>
              </a:rPr>
              <a:t>-max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用于图片信息的理解。</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其次，运用</a:t>
            </a:r>
            <a:r>
              <a:rPr lang="en-US" altLang="zh-CN" sz="1800" kern="100" dirty="0">
                <a:effectLst/>
                <a:latin typeface="Times New Roman" panose="02020603050405020304" pitchFamily="18" charset="0"/>
                <a:ea typeface="宋体" panose="02010600030101010101" pitchFamily="2" charset="-122"/>
              </a:rPr>
              <a:t>Assistant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kern="100" dirty="0" err="1">
                <a:effectLst/>
                <a:latin typeface="Times New Roman" panose="02020603050405020304" pitchFamily="18" charset="0"/>
                <a:ea typeface="宋体" panose="02010600030101010101" pitchFamily="2" charset="-122"/>
              </a:rPr>
              <a:t>ReActChat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类实例化了视觉语言</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和工具</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最后，定义了一个路由，支持自动根据不同任务选择合适的</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完成任务。</a:t>
            </a:r>
            <a:endParaRPr lang="en-US" altLang="zh-CN"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代码分解</a:t>
            </a:r>
            <a:endParaRPr lang="zh-CN" altLang="en-US" dirty="0"/>
          </a:p>
        </p:txBody>
      </p:sp>
      <p:sp>
        <p:nvSpPr>
          <p:cNvPr id="9" name="文本框 8"/>
          <p:cNvSpPr txBox="1"/>
          <p:nvPr/>
        </p:nvSpPr>
        <p:spPr>
          <a:xfrm>
            <a:off x="3641070" y="5281301"/>
            <a:ext cx="4277472"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3.Multi-Agent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效果测试</a:t>
            </a:r>
            <a:endParaRPr lang="zh-CN" sz="2000" dirty="0">
              <a:latin typeface="Times New Roman" panose="02020603050405020304" pitchFamily="18" charset="0"/>
              <a:ea typeface="宋体" panose="02010600030101010101" pitchFamily="2" charset="-122"/>
              <a:sym typeface="+mn-ea"/>
            </a:endParaRPr>
          </a:p>
        </p:txBody>
      </p:sp>
      <p:pic>
        <p:nvPicPr>
          <p:cNvPr id="12" name="图片 11"/>
          <p:cNvPicPr/>
          <p:nvPr/>
        </p:nvPicPr>
        <p:blipFill>
          <a:blip r:embed="rId1">
            <a:extLst>
              <a:ext uri="{28A0092B-C50C-407E-A947-70E740481C1C}">
                <a14:useLocalDpi xmlns:a14="http://schemas.microsoft.com/office/drawing/2010/main" val="0"/>
              </a:ext>
            </a:extLst>
          </a:blip>
          <a:srcRect/>
          <a:stretch>
            <a:fillRect/>
          </a:stretch>
        </p:blipFill>
        <p:spPr bwMode="auto">
          <a:xfrm>
            <a:off x="2801069" y="984594"/>
            <a:ext cx="6589862" cy="41770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41015" cy="534035"/>
          </a:xfrm>
        </p:spPr>
        <p:txBody>
          <a:bodyPr/>
          <a:lstStyle/>
          <a:p>
            <a:pPr algn="l"/>
            <a:r>
              <a:rPr dirty="0">
                <a:gradFill>
                  <a:gsLst>
                    <a:gs pos="0">
                      <a:srgbClr val="008E7D"/>
                    </a:gs>
                    <a:gs pos="53000">
                      <a:srgbClr val="005C51"/>
                    </a:gs>
                  </a:gsLst>
                  <a:lin ang="5400000" scaled="0"/>
                </a:gradFill>
                <a:ea typeface="方正正粗黑简体" panose="02000000000000000000" pitchFamily="2" charset="-122"/>
                <a:sym typeface="+mn-ea"/>
              </a:rPr>
              <a:t>什么是智能体？</a:t>
            </a:r>
            <a:endParaRPr lang="zh-CN" altLang="en-US" dirty="0"/>
          </a:p>
        </p:txBody>
      </p:sp>
      <p:sp>
        <p:nvSpPr>
          <p:cNvPr id="4" name="文本框 3"/>
          <p:cNvSpPr txBox="1"/>
          <p:nvPr/>
        </p:nvSpPr>
        <p:spPr>
          <a:xfrm>
            <a:off x="232013" y="1256789"/>
            <a:ext cx="11064240" cy="193802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在这种情况下，学者们提出了智能体概念并进行了深入的探索和研究。智能体是一个能够感知其环境，并基于这些感知做出决策以实现特定目标的系统。从计算机角度来说，智能体是一种基于大语言模型的，具备记忆能力、规划思考能力、使用工具能力，能自主完成给定任务的计算机程序。以目前的自动驾驶来说，智能体在得到目的地之后，根据当前的交通状况规划并选择一条最优质路线，通过车身装载的多种传感器和元器件感知周边环境，控制汽车停止启动，躲避行人行车，逐渐行驶至目的地。</a:t>
            </a:r>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代码分解</a:t>
            </a:r>
            <a:endParaRPr lang="zh-CN" altLang="en-US" dirty="0"/>
          </a:p>
        </p:txBody>
      </p:sp>
      <p:sp>
        <p:nvSpPr>
          <p:cNvPr id="9" name="文本框 8"/>
          <p:cNvSpPr txBox="1"/>
          <p:nvPr/>
        </p:nvSpPr>
        <p:spPr>
          <a:xfrm>
            <a:off x="3495178" y="5988586"/>
            <a:ext cx="4277472" cy="369332"/>
          </a:xfrm>
          <a:prstGeom prst="rect">
            <a:avLst/>
          </a:prstGeom>
          <a:noFill/>
        </p:spPr>
        <p:txBody>
          <a:bodyPr wrap="square" rtlCol="0" anchor="t">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输入图片与词性标注规则</a:t>
            </a:r>
            <a:endParaRPr lang="zh-CN" sz="2000" dirty="0">
              <a:latin typeface="Times New Roman" panose="02020603050405020304" pitchFamily="18" charset="0"/>
              <a:ea typeface="宋体" panose="02010600030101010101" pitchFamily="2" charset="-122"/>
              <a:sym typeface="+mn-ea"/>
            </a:endParaRPr>
          </a:p>
        </p:txBody>
      </p:sp>
      <p:pic>
        <p:nvPicPr>
          <p:cNvPr id="11" name="图片 10"/>
          <p:cNvPicPr/>
          <p:nvPr/>
        </p:nvPicPr>
        <p:blipFill>
          <a:blip r:embed="rId1">
            <a:extLst>
              <a:ext uri="{28A0092B-C50C-407E-A947-70E740481C1C}">
                <a14:useLocalDpi xmlns:a14="http://schemas.microsoft.com/office/drawing/2010/main" val="0"/>
              </a:ext>
            </a:extLst>
          </a:blip>
          <a:srcRect/>
          <a:stretch>
            <a:fillRect/>
          </a:stretch>
        </p:blipFill>
        <p:spPr bwMode="auto">
          <a:xfrm>
            <a:off x="2285853" y="1037165"/>
            <a:ext cx="6696122" cy="48660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39395"/>
            <a:ext cx="1826141" cy="535531"/>
          </a:xfrm>
        </p:spPr>
        <p:txBody>
          <a:bodyPr/>
          <a:lstStyle/>
          <a:p>
            <a:r>
              <a:rPr lang="zh-CN" altLang="en-US" dirty="0"/>
              <a:t>运行结果</a:t>
            </a:r>
            <a:endParaRPr lang="zh-CN" altLang="en-US" dirty="0"/>
          </a:p>
        </p:txBody>
      </p:sp>
      <p:grpSp>
        <p:nvGrpSpPr>
          <p:cNvPr id="3" name="组合 2"/>
          <p:cNvGrpSpPr/>
          <p:nvPr/>
        </p:nvGrpSpPr>
        <p:grpSpPr>
          <a:xfrm>
            <a:off x="3848430" y="1910041"/>
            <a:ext cx="4495140" cy="4490076"/>
            <a:chOff x="2905519" y="1816037"/>
            <a:chExt cx="4495140" cy="4490076"/>
          </a:xfrm>
        </p:grpSpPr>
        <p:sp>
          <p:nvSpPr>
            <p:cNvPr id="9" name="文本框 8"/>
            <p:cNvSpPr txBox="1"/>
            <p:nvPr/>
          </p:nvSpPr>
          <p:spPr>
            <a:xfrm>
              <a:off x="2905519" y="5936781"/>
              <a:ext cx="4277472" cy="369332"/>
            </a:xfrm>
            <a:prstGeom prst="rect">
              <a:avLst/>
            </a:prstGeom>
            <a:noFill/>
          </p:spPr>
          <p:txBody>
            <a:bodyPr wrap="square" rtlCol="0" anchor="t">
              <a:spAutoFit/>
            </a:bodyPr>
            <a:lstStyle/>
            <a:p>
              <a:pPr algn="ctr"/>
              <a:r>
                <a:rPr lang="en-US" altLang="zh-CN" sz="1800" kern="100" dirty="0">
                  <a:effectLst/>
                  <a:latin typeface="Times New Roman" panose="02020603050405020304" pitchFamily="18" charset="0"/>
                  <a:ea typeface="宋体" panose="02010600030101010101" pitchFamily="2" charset="-122"/>
                </a:rPr>
                <a:t>Multi-Agent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运行结果</a:t>
              </a:r>
              <a:endParaRPr lang="zh-CN" sz="2000" dirty="0">
                <a:latin typeface="Times New Roman" panose="02020603050405020304" pitchFamily="18" charset="0"/>
                <a:ea typeface="宋体" panose="02010600030101010101" pitchFamily="2" charset="-122"/>
                <a:sym typeface="+mn-ea"/>
              </a:endParaRPr>
            </a:p>
          </p:txBody>
        </p:sp>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3040312" y="1816037"/>
              <a:ext cx="4360347" cy="4120744"/>
            </a:xfrm>
            <a:prstGeom prst="rect">
              <a:avLst/>
            </a:prstGeom>
            <a:noFill/>
            <a:ln>
              <a:noFill/>
            </a:ln>
          </p:spPr>
        </p:pic>
      </p:grpSp>
      <p:sp>
        <p:nvSpPr>
          <p:cNvPr id="7" name="文本框 6"/>
          <p:cNvSpPr txBox="1"/>
          <p:nvPr/>
        </p:nvSpPr>
        <p:spPr>
          <a:xfrm>
            <a:off x="232013" y="1069318"/>
            <a:ext cx="9294976" cy="646331"/>
          </a:xfrm>
          <a:prstGeom prst="rect">
            <a:avLst/>
          </a:prstGeom>
          <a:noFill/>
        </p:spPr>
        <p:txBody>
          <a:bodyPr wrap="square">
            <a:spAutoFit/>
          </a:bodyPr>
          <a:lstStyle/>
          <a:p>
            <a:pPr marL="285750" indent="-285750">
              <a:buFont typeface="Wingdings" panose="05000000000000000000" pitchFamily="2" charset="2"/>
              <a:buChar char="u"/>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可以发现，</a:t>
            </a:r>
            <a:r>
              <a:rPr lang="en-US" altLang="zh-CN" sz="1800" kern="100" dirty="0">
                <a:effectLst/>
                <a:latin typeface="Times New Roman" panose="02020603050405020304" pitchFamily="18" charset="0"/>
                <a:ea typeface="宋体" panose="02010600030101010101" pitchFamily="2" charset="-122"/>
              </a:rPr>
              <a:t>Agent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几乎可以正确理解用户的意图，并运用多模态模型和</a:t>
            </a:r>
            <a:r>
              <a:rPr lang="en-US" altLang="zh-CN" sz="1800" kern="100" dirty="0">
                <a:effectLst/>
                <a:latin typeface="Times New Roman" panose="02020603050405020304" pitchFamily="18" charset="0"/>
                <a:ea typeface="宋体" panose="02010600030101010101" pitchFamily="2" charset="-122"/>
              </a:rPr>
              <a:t>RAG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技术做出了合适的响应，尽管结果与专家标注数据存在一定差异。</a:t>
            </a:r>
            <a:endParaRPr lang="en-US" altLang="zh-CN"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80781" y="1951060"/>
            <a:ext cx="10030437" cy="1311128"/>
          </a:xfrm>
          <a:effectLst/>
        </p:spPr>
        <p:txBody>
          <a:bodyPr/>
          <a:lstStyle/>
          <a:p>
            <a:r>
              <a:rPr lang="zh-CN" altLang="en-US" sz="8800" dirty="0"/>
              <a:t>感谢倾听</a:t>
            </a:r>
            <a:endParaRPr lang="zh-CN" altLang="en-US" sz="88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41015" cy="534035"/>
          </a:xfrm>
        </p:spPr>
        <p:txBody>
          <a:bodyPr/>
          <a:lstStyle/>
          <a:p>
            <a:pPr algn="l"/>
            <a:r>
              <a:rPr dirty="0">
                <a:gradFill>
                  <a:gsLst>
                    <a:gs pos="0">
                      <a:srgbClr val="008E7D"/>
                    </a:gs>
                    <a:gs pos="53000">
                      <a:srgbClr val="005C51"/>
                    </a:gs>
                  </a:gsLst>
                  <a:lin ang="5400000" scaled="0"/>
                </a:gradFill>
                <a:ea typeface="方正正粗黑简体" panose="02000000000000000000" pitchFamily="2" charset="-122"/>
                <a:sym typeface="+mn-ea"/>
              </a:rPr>
              <a:t>什么是智能体？</a:t>
            </a:r>
            <a:endParaRPr lang="zh-CN" altLang="en-US" dirty="0"/>
          </a:p>
        </p:txBody>
      </p:sp>
      <p:sp>
        <p:nvSpPr>
          <p:cNvPr id="4" name="文本框 3"/>
          <p:cNvSpPr txBox="1"/>
          <p:nvPr/>
        </p:nvSpPr>
        <p:spPr>
          <a:xfrm>
            <a:off x="232013" y="1256789"/>
            <a:ext cx="11064240" cy="255333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如图所示，基于LLM的智能体系统主要包含四个部分，分别为记忆模块、规划模块、工具模块以及行为模块。</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记忆模块包括短期记忆和长期记忆，短期记忆是指在执行任务过程中的上下文会在子任务的执行过程产生和暂存，在任务完结后被清空。长期记忆是长时间保留的信息，一般是指外部知识库，通常用向量数据库来存储和检索。举例说明，当面对1+1等于多少时，由于这种基础知识已经存储下来，智能体并不需要进行额外的思考和计算，这种数据就是长时记忆。当面对123*456时，智能体就需要将问题拆分计算得出结果，这个过程产生的数据就是短时记忆。</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endParaRPr lang="zh-CN" sz="2000" dirty="0">
              <a:latin typeface="Times New Roman" panose="02020603050405020304" pitchFamily="18" charset="0"/>
              <a:ea typeface="宋体" panose="02010600030101010101" pitchFamily="2" charset="-122"/>
            </a:endParaRPr>
          </a:p>
        </p:txBody>
      </p:sp>
      <p:pic>
        <p:nvPicPr>
          <p:cNvPr id="1073742850" name="图片 1073742849" descr="IMG_256"/>
          <p:cNvPicPr>
            <a:picLocks noChangeAspect="1"/>
          </p:cNvPicPr>
          <p:nvPr/>
        </p:nvPicPr>
        <p:blipFill>
          <a:blip r:embed="rId1"/>
          <a:stretch>
            <a:fillRect/>
          </a:stretch>
        </p:blipFill>
        <p:spPr>
          <a:xfrm>
            <a:off x="2823845" y="3810000"/>
            <a:ext cx="5880735" cy="23304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3041015" cy="534035"/>
          </a:xfrm>
        </p:spPr>
        <p:txBody>
          <a:bodyPr/>
          <a:lstStyle/>
          <a:p>
            <a:pPr algn="l"/>
            <a:r>
              <a:rPr dirty="0">
                <a:gradFill>
                  <a:gsLst>
                    <a:gs pos="0">
                      <a:srgbClr val="008E7D"/>
                    </a:gs>
                    <a:gs pos="53000">
                      <a:srgbClr val="005C51"/>
                    </a:gs>
                  </a:gsLst>
                  <a:lin ang="5400000" scaled="0"/>
                </a:gradFill>
                <a:ea typeface="方正正粗黑简体" panose="02000000000000000000" pitchFamily="2" charset="-122"/>
                <a:sym typeface="+mn-ea"/>
              </a:rPr>
              <a:t>什么是智能体？</a:t>
            </a:r>
            <a:endParaRPr lang="zh-CN" altLang="en-US" dirty="0"/>
          </a:p>
        </p:txBody>
      </p:sp>
      <p:sp>
        <p:nvSpPr>
          <p:cNvPr id="4" name="文本框 3"/>
          <p:cNvSpPr txBox="1"/>
          <p:nvPr/>
        </p:nvSpPr>
        <p:spPr>
          <a:xfrm>
            <a:off x="232013" y="1256789"/>
            <a:ext cx="11064240" cy="1938020"/>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规划模块就是智能体会把大型任务分解为诸多更小的、可管理的子任务，并规划执行任务的流程。此外，智能体还会在任务执行的过程中对过去的行为进行自我思考和反思，并针对未来的步骤进行完善，从而提高任务完成的质量。</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工具模块为智能体配备工具API，比如：摄像头、扬声器、计算器、搜索工具、代码执行器、数据库查询工具等。通过调用这些工具API，智能体就可以与物理世界交互，解决实际的问题。</a:t>
            </a:r>
            <a:endParaRPr lang="zh-CN" sz="2000" dirty="0">
              <a:latin typeface="Times New Roman" panose="02020603050405020304" pitchFamily="18" charset="0"/>
              <a:ea typeface="宋体" panose="02010600030101010101" pitchFamily="2" charset="-122"/>
            </a:endParaRPr>
          </a:p>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行为模块建立在工具模块基础之上，智能体系统利用工具产生的各种行为。</a:t>
            </a:r>
            <a:endParaRPr lang="zh-CN" sz="2000" dirty="0">
              <a:latin typeface="Times New Roman" panose="02020603050405020304" pitchFamily="18" charset="0"/>
              <a:ea typeface="宋体" panose="02010600030101010101" pitchFamily="2" charset="-122"/>
            </a:endParaRPr>
          </a:p>
        </p:txBody>
      </p:sp>
      <p:pic>
        <p:nvPicPr>
          <p:cNvPr id="1073742850" name="图片 1073742849" descr="IMG_256"/>
          <p:cNvPicPr>
            <a:picLocks noChangeAspect="1"/>
          </p:cNvPicPr>
          <p:nvPr/>
        </p:nvPicPr>
        <p:blipFill>
          <a:blip r:embed="rId1"/>
          <a:stretch>
            <a:fillRect/>
          </a:stretch>
        </p:blipFill>
        <p:spPr>
          <a:xfrm>
            <a:off x="2823845" y="3810000"/>
            <a:ext cx="5880735" cy="23304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dirty="0">
                <a:gradFill>
                  <a:gsLst>
                    <a:gs pos="0">
                      <a:srgbClr val="008E7D"/>
                    </a:gs>
                    <a:gs pos="53000">
                      <a:srgbClr val="005C51"/>
                    </a:gs>
                  </a:gsLst>
                  <a:lin ang="5400000" scaled="0"/>
                </a:gradFill>
                <a:ea typeface="方正正粗黑简体" panose="02000000000000000000" pitchFamily="2" charset="-122"/>
                <a:sym typeface="+mn-ea"/>
              </a:rPr>
              <a:t>大语言模型工具使用</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995680" cy="534035"/>
          </a:xfrm>
        </p:spPr>
        <p:txBody>
          <a:bodyPr/>
          <a:lstStyle/>
          <a:p>
            <a:r>
              <a:rPr dirty="0"/>
              <a:t>插件</a:t>
            </a:r>
            <a:endParaRPr dirty="0"/>
          </a:p>
        </p:txBody>
      </p:sp>
      <p:sp>
        <p:nvSpPr>
          <p:cNvPr id="4" name="文本框 3"/>
          <p:cNvSpPr txBox="1"/>
          <p:nvPr/>
        </p:nvSpPr>
        <p:spPr>
          <a:xfrm>
            <a:off x="232013" y="1256789"/>
            <a:ext cx="11064240" cy="5015865"/>
          </a:xfrm>
          <a:prstGeom prst="rect">
            <a:avLst/>
          </a:prstGeom>
          <a:noFill/>
        </p:spPr>
        <p:txBody>
          <a:bodyPr wrap="square">
            <a:spAutoFit/>
          </a:bodyPr>
          <a:lstStyle/>
          <a:p>
            <a:pPr indent="508000" fontAlgn="auto">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大语言模型工具的插件是一种扩展大语言模型功能的方式，通过插件，可以增加实时信息检索、数据分析、AI绘画等功能。目前，很多公司和团队推出许多不同功能的Agent插件，为用户提供更全面的服务。下面收集了一些公开的Agent模型，并附上地址。</a:t>
            </a:r>
            <a:endParaRPr lang="zh-CN" sz="2000" dirty="0">
              <a:latin typeface="Times New Roman" panose="02020603050405020304" pitchFamily="18" charset="0"/>
              <a:ea typeface="宋体" panose="02010600030101010101" pitchFamily="2" charset="-122"/>
            </a:endParaRPr>
          </a:p>
          <a:p>
            <a:r>
              <a:rPr lang="zh-CN" sz="2000" dirty="0">
                <a:latin typeface="Times New Roman" panose="02020603050405020304" pitchFamily="18" charset="0"/>
                <a:ea typeface="宋体" panose="02010600030101010101" pitchFamily="2" charset="-122"/>
              </a:rPr>
              <a:t>1.  AgentGPT</a:t>
            </a:r>
            <a:endParaRPr lang="zh-CN" sz="2000" dirty="0">
              <a:latin typeface="Times New Roman" panose="02020603050405020304" pitchFamily="18" charset="0"/>
              <a:ea typeface="宋体" panose="02010600030101010101" pitchFamily="2" charset="-122"/>
            </a:endParaRPr>
          </a:p>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在浏览器中组装、配置和部署你的 AI Agents，而且不需要安装或者添加OpenAI密钥。链接：https://agentgpt.reworkd.ai/</a:t>
            </a:r>
            <a:endParaRPr lang="zh-CN" sz="2000" dirty="0">
              <a:latin typeface="Times New Roman" panose="02020603050405020304" pitchFamily="18" charset="0"/>
              <a:ea typeface="宋体" panose="02010600030101010101" pitchFamily="2" charset="-122"/>
            </a:endParaRPr>
          </a:p>
          <a:p>
            <a:r>
              <a:rPr lang="zh-CN" sz="2000" dirty="0">
                <a:latin typeface="Times New Roman" panose="02020603050405020304" pitchFamily="18" charset="0"/>
                <a:ea typeface="宋体" panose="02010600030101010101" pitchFamily="2" charset="-122"/>
              </a:rPr>
              <a:t>2.AutoGPT</a:t>
            </a:r>
            <a:endParaRPr lang="zh-CN" sz="2000" dirty="0">
              <a:latin typeface="Times New Roman" panose="02020603050405020304" pitchFamily="18" charset="0"/>
              <a:ea typeface="宋体" panose="02010600030101010101" pitchFamily="2" charset="-122"/>
            </a:endParaRPr>
          </a:p>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基于 GPT-4 的实验性开源代理库，它将大模型的“想法”链接在一起，以自主完成您设定的任何任务。</a:t>
            </a:r>
            <a:endParaRPr lang="zh-CN" sz="2000" dirty="0">
              <a:latin typeface="Times New Roman" panose="02020603050405020304" pitchFamily="18" charset="0"/>
              <a:ea typeface="宋体" panose="02010600030101010101" pitchFamily="2" charset="-122"/>
            </a:endParaRPr>
          </a:p>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Github：https://github.com/Significant-Gravitas/Auto-GPT</a:t>
            </a:r>
            <a:endParaRPr lang="zh-CN" sz="2000" dirty="0">
              <a:latin typeface="Times New Roman" panose="02020603050405020304" pitchFamily="18" charset="0"/>
              <a:ea typeface="宋体" panose="02010600030101010101" pitchFamily="2" charset="-122"/>
            </a:endParaRPr>
          </a:p>
          <a:p>
            <a:r>
              <a:rPr lang="zh-CN" sz="2000" dirty="0">
                <a:latin typeface="Times New Roman" panose="02020603050405020304" pitchFamily="18" charset="0"/>
                <a:ea typeface="宋体" panose="02010600030101010101" pitchFamily="2" charset="-122"/>
              </a:rPr>
              <a:t>3.Jarvis/HuggingGPT</a:t>
            </a:r>
            <a:endParaRPr lang="zh-CN" sz="2000" dirty="0">
              <a:latin typeface="Times New Roman" panose="02020603050405020304" pitchFamily="18" charset="0"/>
              <a:ea typeface="宋体" panose="02010600030101010101" pitchFamily="2" charset="-122"/>
            </a:endParaRPr>
          </a:p>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Jarvis 或 HuggingGPT 是一个协作系统，由作为中央控制器的大型语言模型 (LLM) 和作为协作执行器的众多专家模型组成，这些模型源自 Hugging Face Hub。该代理人可以采用LLM以及其他模型。</a:t>
            </a:r>
            <a:endParaRPr lang="zh-CN" sz="2000" dirty="0">
              <a:latin typeface="Times New Roman" panose="02020603050405020304" pitchFamily="18" charset="0"/>
              <a:ea typeface="宋体" panose="02010600030101010101" pitchFamily="2" charset="-122"/>
            </a:endParaRPr>
          </a:p>
          <a:p>
            <a:pPr indent="508000" algn="l">
              <a:buClrTx/>
              <a:buSzTx/>
              <a:buFontTx/>
              <a:extLst>
                <a:ext uri="{35155182-B16C-46BC-9424-99874614C6A1}">
                  <wpsdc:indentchars xmlns:wpsdc="http://www.wps.cn/officeDocument/2017/drawingmlCustomData" val="200" checksum="282533468"/>
                </a:ext>
              </a:extLst>
            </a:pPr>
            <a:r>
              <a:rPr lang="zh-CN" sz="2000" dirty="0">
                <a:latin typeface="Times New Roman" panose="02020603050405020304" pitchFamily="18" charset="0"/>
                <a:ea typeface="宋体" panose="02010600030101010101" pitchFamily="2" charset="-122"/>
              </a:rPr>
              <a:t>Github：https://github.com/microsoft/JARVIS</a:t>
            </a:r>
            <a:endParaRPr lang="zh-CN" sz="2000" dirty="0">
              <a:latin typeface="Times New Roman" panose="02020603050405020304" pitchFamily="18" charset="0"/>
              <a:ea typeface="宋体" panose="02010600030101010101" pitchFamily="2" charset="-122"/>
            </a:endParaRPr>
          </a:p>
          <a:p>
            <a:endParaRPr lang="zh-CN" sz="2000" dirty="0">
              <a:latin typeface="Times New Roman" panose="02020603050405020304" pitchFamily="18" charset="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COMMONDATA" val="eyJoZGlkIjoiMjc4NTI2MzRkMGQwMDQ4MDcyODQxYTMxMzIzZjU0MzkifQ=="/>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10220</Words>
  <Application>WPS 演示</Application>
  <PresentationFormat>宽屏</PresentationFormat>
  <Paragraphs>376</Paragraphs>
  <Slides>52</Slides>
  <Notes>51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52</vt:i4>
      </vt:variant>
    </vt:vector>
  </HeadingPairs>
  <TitlesOfParts>
    <vt:vector size="68" baseType="lpstr">
      <vt:lpstr>Arial</vt:lpstr>
      <vt:lpstr>宋体</vt:lpstr>
      <vt:lpstr>Wingdings</vt:lpstr>
      <vt:lpstr>方正正粗黑简体</vt:lpstr>
      <vt:lpstr>黑体</vt:lpstr>
      <vt:lpstr>微软雅黑</vt:lpstr>
      <vt:lpstr>Source Han Sans SC</vt:lpstr>
      <vt:lpstr>Segoe Print</vt:lpstr>
      <vt:lpstr>Arial Black</vt:lpstr>
      <vt:lpstr>Times New Roman</vt:lpstr>
      <vt:lpstr>楷体</vt:lpstr>
      <vt:lpstr>Calibri</vt:lpstr>
      <vt:lpstr>Arial Unicode MS</vt:lpstr>
      <vt:lpstr>等线</vt:lpstr>
      <vt:lpstr>Wingdings</vt:lpstr>
      <vt:lpstr>主题2</vt:lpstr>
      <vt:lpstr>垂直领域智能体开发</vt:lpstr>
      <vt:lpstr>PowerPoint 演示文稿</vt:lpstr>
      <vt:lpstr>什么是智能体？</vt:lpstr>
      <vt:lpstr>什么是智能体？</vt:lpstr>
      <vt:lpstr>什么是智能体？</vt:lpstr>
      <vt:lpstr>什么是智能体？</vt:lpstr>
      <vt:lpstr>什么是智能体？</vt:lpstr>
      <vt:lpstr>大语言模型工具使用</vt:lpstr>
      <vt:lpstr>插件</vt:lpstr>
      <vt:lpstr>插件</vt:lpstr>
      <vt:lpstr>API</vt:lpstr>
      <vt:lpstr>工具学习数据集</vt:lpstr>
      <vt:lpstr>工具学习数据集</vt:lpstr>
      <vt:lpstr>常见的Agent实现方法</vt:lpstr>
      <vt:lpstr>ReACT</vt:lpstr>
      <vt:lpstr>ReACT</vt:lpstr>
      <vt:lpstr>ReACT</vt:lpstr>
      <vt:lpstr>Rewoo</vt:lpstr>
      <vt:lpstr>Rewoo</vt:lpstr>
      <vt:lpstr>Rewoo</vt:lpstr>
      <vt:lpstr>Agent-tuning</vt:lpstr>
      <vt:lpstr>Agent-tuning</vt:lpstr>
      <vt:lpstr>自定义Agent实现逻辑</vt:lpstr>
      <vt:lpstr>Agent微调数据集</vt:lpstr>
      <vt:lpstr>Agent微调数据集</vt:lpstr>
      <vt:lpstr>工具学习实战</vt:lpstr>
      <vt:lpstr>任务描述</vt:lpstr>
      <vt:lpstr>工具学习数据集</vt:lpstr>
      <vt:lpstr>实验环境与训练脚本</vt:lpstr>
      <vt:lpstr>实验环境与训练脚本</vt:lpstr>
      <vt:lpstr>模型合并与部署</vt:lpstr>
      <vt:lpstr>测试效果</vt:lpstr>
      <vt:lpstr>测试效果</vt:lpstr>
      <vt:lpstr>基于Langchain和Qwen模型实现简易Agent</vt:lpstr>
      <vt:lpstr>任务描述</vt:lpstr>
      <vt:lpstr>代码分解</vt:lpstr>
      <vt:lpstr>代码分解</vt:lpstr>
      <vt:lpstr>Agent执行结果</vt:lpstr>
      <vt:lpstr>基于Llama-factory项目的Agent微调</vt:lpstr>
      <vt:lpstr>任务描述</vt:lpstr>
      <vt:lpstr>添加数据集信息</vt:lpstr>
      <vt:lpstr>训练代码</vt:lpstr>
      <vt:lpstr>测试效果</vt:lpstr>
      <vt:lpstr>测试效果</vt:lpstr>
      <vt:lpstr>测试效果</vt:lpstr>
      <vt:lpstr>Agent框架使用—以Qwen-Agent为例</vt:lpstr>
      <vt:lpstr>任务描述</vt:lpstr>
      <vt:lpstr>代码分解</vt:lpstr>
      <vt:lpstr>代码分解</vt:lpstr>
      <vt:lpstr>代码分解</vt:lpstr>
      <vt:lpstr>运行结果</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“两创”方针下的计算人文研究</dc:title>
  <dc:creator>许乾坤</dc:creator>
  <cp:lastModifiedBy>朱丹浩</cp:lastModifiedBy>
  <cp:revision>1027</cp:revision>
  <dcterms:created xsi:type="dcterms:W3CDTF">2022-04-14T03:26:00Z</dcterms:created>
  <dcterms:modified xsi:type="dcterms:W3CDTF">2024-11-29T12:54:53Z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FA8FC03E65474DDA80C4A879EAFF7CE0</vt:lpwstr>
  </property>
  <property fmtid="{D5CDD505-2E9C-101B-9397-08002B2CF9AE}" pid="3" name="KSOProductBuildVer">
    <vt:lpwstr>2052-12.1.0.19302</vt:lpwstr>
  </property>
</Properties>
</file>